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37"/>
  </p:notesMasterIdLst>
  <p:sldIdLst>
    <p:sldId id="298" r:id="rId6"/>
    <p:sldId id="299" r:id="rId7"/>
    <p:sldId id="302" r:id="rId8"/>
    <p:sldId id="297" r:id="rId9"/>
    <p:sldId id="295" r:id="rId10"/>
    <p:sldId id="301" r:id="rId11"/>
    <p:sldId id="258" r:id="rId12"/>
    <p:sldId id="262" r:id="rId13"/>
    <p:sldId id="260" r:id="rId14"/>
    <p:sldId id="261" r:id="rId15"/>
    <p:sldId id="300" r:id="rId16"/>
    <p:sldId id="263" r:id="rId17"/>
    <p:sldId id="264" r:id="rId18"/>
    <p:sldId id="265" r:id="rId19"/>
    <p:sldId id="266" r:id="rId20"/>
    <p:sldId id="267" r:id="rId21"/>
    <p:sldId id="268" r:id="rId22"/>
    <p:sldId id="304" r:id="rId23"/>
    <p:sldId id="305" r:id="rId24"/>
    <p:sldId id="278" r:id="rId25"/>
    <p:sldId id="303" r:id="rId26"/>
    <p:sldId id="279" r:id="rId27"/>
    <p:sldId id="280" r:id="rId28"/>
    <p:sldId id="281" r:id="rId29"/>
    <p:sldId id="282" r:id="rId30"/>
    <p:sldId id="284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0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5D3FB-4F8C-4ED3-9F15-F33EE2CFC701}" type="datetimeFigureOut">
              <a:rPr lang="en-US" smtClean="0"/>
              <a:t>6/9/21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4043F-CAFE-49CB-B4F9-5C17621F9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32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10299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6BD8AC-2AF3-4BE9-824A-48B59AD7FB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10299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Component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 # 2 – superior optics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+mn-cs"/>
            </a:endParaRPr>
          </a:p>
          <a:p>
            <a:pPr eaLnBrk="1" hangingPunct="1">
              <a:lnSpc>
                <a:spcPct val="80000"/>
              </a:lnSpc>
            </a:pPr>
            <a:endParaRPr lang="en-US" sz="14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+mn-cs"/>
            </a:endParaRPr>
          </a:p>
          <a:p>
            <a:pPr eaLnBrk="1" hangingPunct="1">
              <a:lnSpc>
                <a:spcPct val="80000"/>
              </a:lnSpc>
            </a:pPr>
            <a:endParaRPr lang="en-US" sz="14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+mn-cs"/>
            </a:endParaRPr>
          </a:p>
          <a:p>
            <a:pPr eaLnBrk="1" hangingPunct="1">
              <a:lnSpc>
                <a:spcPct val="80000"/>
              </a:lnSpc>
            </a:pPr>
            <a:endParaRPr lang="en-US" sz="14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+mn-cs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Briefly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 explain what white stands for – excellent color correction in the range between 440 – 800 nm</a:t>
            </a:r>
            <a:b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</a:b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092662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10299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998421-353D-44A4-8D40-3729E593C0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10299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4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777875" y="255588"/>
            <a:ext cx="8353425" cy="469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725" y="4712491"/>
            <a:ext cx="4986226" cy="446831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baseline="0"/>
          </a:p>
          <a:p>
            <a:pPr marL="0" indent="0">
              <a:buNone/>
            </a:pPr>
            <a:endParaRPr lang="de-DE" baseline="0" dirty="0"/>
          </a:p>
          <a:p>
            <a:pPr marL="0" indent="0">
              <a:buNone/>
            </a:pPr>
            <a:r>
              <a:rPr lang="de-DE" baseline="0" dirty="0"/>
              <a:t>extensive </a:t>
            </a:r>
            <a:r>
              <a:rPr lang="de-DE" baseline="0" dirty="0" err="1"/>
              <a:t>delipidation</a:t>
            </a:r>
            <a:r>
              <a:rPr lang="de-DE" baseline="0" dirty="0"/>
              <a:t> </a:t>
            </a:r>
            <a:r>
              <a:rPr lang="de-DE" baseline="0" dirty="0" err="1"/>
              <a:t>using</a:t>
            </a:r>
            <a:r>
              <a:rPr lang="de-DE" baseline="0" dirty="0"/>
              <a:t> SDS passive </a:t>
            </a:r>
            <a:r>
              <a:rPr lang="de-DE" baseline="0" dirty="0" err="1"/>
              <a:t>or</a:t>
            </a:r>
            <a:r>
              <a:rPr lang="de-DE" baseline="0" dirty="0"/>
              <a:t> </a:t>
            </a:r>
            <a:r>
              <a:rPr lang="de-DE" baseline="0" dirty="0" err="1"/>
              <a:t>active</a:t>
            </a:r>
            <a:r>
              <a:rPr lang="de-DE" baseline="0" dirty="0"/>
              <a:t> (</a:t>
            </a:r>
            <a:r>
              <a:rPr lang="de-DE" baseline="0" dirty="0" err="1"/>
              <a:t>electrophoresis</a:t>
            </a:r>
            <a:r>
              <a:rPr lang="de-DE" baseline="0" dirty="0"/>
              <a:t>)</a:t>
            </a:r>
          </a:p>
          <a:p>
            <a:pPr marL="0" marR="0" indent="0" algn="l" defTabSz="1029951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de-DE" baseline="0" dirty="0"/>
            </a:br>
            <a:r>
              <a:rPr lang="de-DE" baseline="0" dirty="0"/>
              <a:t>Gel </a:t>
            </a:r>
            <a:r>
              <a:rPr lang="de-DE" baseline="0" dirty="0" err="1"/>
              <a:t>network</a:t>
            </a:r>
            <a:r>
              <a:rPr lang="de-DE" baseline="0" dirty="0"/>
              <a:t> </a:t>
            </a:r>
            <a:r>
              <a:rPr lang="de-DE" baseline="0" dirty="0" err="1"/>
              <a:t>provides</a:t>
            </a:r>
            <a:r>
              <a:rPr lang="de-DE" baseline="0" dirty="0"/>
              <a:t> </a:t>
            </a:r>
            <a:r>
              <a:rPr lang="de-DE" baseline="0" dirty="0" err="1"/>
              <a:t>support</a:t>
            </a:r>
            <a:r>
              <a:rPr lang="de-DE" baseline="0" dirty="0"/>
              <a:t> </a:t>
            </a:r>
            <a:r>
              <a:rPr lang="de-DE" baseline="0" dirty="0" err="1"/>
              <a:t>well</a:t>
            </a:r>
            <a:r>
              <a:rPr lang="de-DE" baseline="0" dirty="0"/>
              <a:t> </a:t>
            </a:r>
            <a:r>
              <a:rPr lang="de-DE" baseline="0" dirty="0" err="1"/>
              <a:t>preserving</a:t>
            </a:r>
            <a:r>
              <a:rPr lang="de-DE" baseline="0" dirty="0"/>
              <a:t> </a:t>
            </a:r>
            <a:r>
              <a:rPr lang="de-DE" baseline="0" dirty="0" err="1"/>
              <a:t>structures</a:t>
            </a:r>
            <a:r>
              <a:rPr lang="de-DE" baseline="0" dirty="0"/>
              <a:t> </a:t>
            </a:r>
            <a:r>
              <a:rPr lang="de-DE" baseline="0" dirty="0" err="1"/>
              <a:t>linked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hydrogel</a:t>
            </a:r>
            <a:endParaRPr lang="de-DE" baseline="0" dirty="0"/>
          </a:p>
          <a:p>
            <a:pPr marL="342900" indent="-342900">
              <a:buAutoNum type="arabicPeriod"/>
            </a:pPr>
            <a:endParaRPr lang="de-DE" baseline="0" dirty="0"/>
          </a:p>
          <a:p>
            <a:pPr marL="342900" indent="-34290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531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10299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2C8928-FF3F-44CC-9E36-8F737FBCFB6B}" type="slidenum"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10299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baseline="0" dirty="0" err="1"/>
              <a:t>Additionally</a:t>
            </a:r>
            <a:r>
              <a:rPr lang="de-DE" altLang="de-DE" baseline="0" dirty="0"/>
              <a:t>: </a:t>
            </a:r>
            <a:r>
              <a:rPr lang="de-DE" altLang="de-DE" baseline="0" dirty="0" err="1"/>
              <a:t>many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frequently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used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mounting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media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for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fixed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samples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are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glycerol-based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and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hence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have</a:t>
            </a:r>
            <a:r>
              <a:rPr lang="de-DE" altLang="de-DE" baseline="0" dirty="0"/>
              <a:t> an RI </a:t>
            </a:r>
            <a:r>
              <a:rPr lang="de-DE" altLang="de-DE" baseline="0" dirty="0" err="1"/>
              <a:t>close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to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that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of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glycerol</a:t>
            </a:r>
            <a:endParaRPr lang="de-DE" altLang="de-DE" baseline="0" dirty="0"/>
          </a:p>
          <a:p>
            <a:endParaRPr lang="de-DE" altLang="de-DE" baseline="0" dirty="0"/>
          </a:p>
        </p:txBody>
      </p:sp>
    </p:spTree>
    <p:extLst>
      <p:ext uri="{BB962C8B-B14F-4D97-AF65-F5344CB8AC3E}">
        <p14:creationId xmlns:p14="http://schemas.microsoft.com/office/powerpoint/2010/main" val="270440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2405577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F7497-461D-40E1-B97A-92F85EFCAE0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686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de-DE" b="1" dirty="0" err="1"/>
              <a:t>Antibody</a:t>
            </a:r>
            <a:r>
              <a:rPr lang="de-DE" dirty="0"/>
              <a:t>: 150kDa, 10-15nm </a:t>
            </a:r>
            <a:r>
              <a:rPr lang="de-DE" dirty="0" err="1"/>
              <a:t>length</a:t>
            </a:r>
            <a:r>
              <a:rPr lang="de-DE" dirty="0"/>
              <a:t>; + </a:t>
            </a:r>
            <a:r>
              <a:rPr lang="de-DE" dirty="0" err="1"/>
              <a:t>secondary</a:t>
            </a:r>
            <a:r>
              <a:rPr lang="de-DE" dirty="0"/>
              <a:t> </a:t>
            </a:r>
            <a:r>
              <a:rPr lang="de-DE" dirty="0" err="1"/>
              <a:t>antibody</a:t>
            </a:r>
            <a:r>
              <a:rPr lang="de-DE" dirty="0"/>
              <a:t> 20 – 40 </a:t>
            </a:r>
            <a:r>
              <a:rPr lang="de-DE" dirty="0" err="1"/>
              <a:t>nm</a:t>
            </a:r>
            <a:r>
              <a:rPr lang="de-DE" dirty="0"/>
              <a:t> </a:t>
            </a:r>
            <a:r>
              <a:rPr lang="de-DE" dirty="0" err="1"/>
              <a:t>length</a:t>
            </a:r>
            <a:endParaRPr lang="de-DE" dirty="0"/>
          </a:p>
          <a:p>
            <a:endParaRPr lang="de-DE" dirty="0"/>
          </a:p>
          <a:p>
            <a:r>
              <a:rPr lang="de-DE" b="1" dirty="0" err="1"/>
              <a:t>Fab</a:t>
            </a:r>
            <a:r>
              <a:rPr lang="de-DE" b="1" dirty="0"/>
              <a:t> Fragments – </a:t>
            </a:r>
            <a:r>
              <a:rPr lang="de-DE" b="1" dirty="0" err="1"/>
              <a:t>antibody</a:t>
            </a:r>
            <a:r>
              <a:rPr lang="de-DE" b="1" dirty="0"/>
              <a:t> </a:t>
            </a:r>
            <a:r>
              <a:rPr lang="de-DE" b="1" dirty="0" err="1"/>
              <a:t>fragment</a:t>
            </a:r>
            <a:r>
              <a:rPr lang="de-DE" b="1" dirty="0"/>
              <a:t>, </a:t>
            </a:r>
            <a:r>
              <a:rPr lang="de-DE" b="1" dirty="0" err="1"/>
              <a:t>slightly</a:t>
            </a:r>
            <a:r>
              <a:rPr lang="de-DE" b="1" dirty="0"/>
              <a:t> </a:t>
            </a:r>
            <a:r>
              <a:rPr lang="de-DE" b="1" dirty="0" err="1"/>
              <a:t>more</a:t>
            </a:r>
            <a:r>
              <a:rPr lang="de-DE" b="1" dirty="0"/>
              <a:t> expensive </a:t>
            </a:r>
            <a:r>
              <a:rPr lang="de-DE" b="1" dirty="0" err="1"/>
              <a:t>than</a:t>
            </a:r>
            <a:r>
              <a:rPr lang="de-DE" b="1" dirty="0"/>
              <a:t> </a:t>
            </a:r>
          </a:p>
          <a:p>
            <a:endParaRPr lang="de-DE" dirty="0"/>
          </a:p>
          <a:p>
            <a:r>
              <a:rPr lang="de-DE" b="1" dirty="0" err="1"/>
              <a:t>Aptamers</a:t>
            </a:r>
            <a:r>
              <a:rPr lang="de-DE" dirty="0"/>
              <a:t>: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labeling</a:t>
            </a:r>
            <a:r>
              <a:rPr lang="de-DE" dirty="0"/>
              <a:t> </a:t>
            </a:r>
            <a:r>
              <a:rPr lang="de-DE" dirty="0" err="1"/>
              <a:t>probes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STED,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ssDNA</a:t>
            </a:r>
            <a:r>
              <a:rPr lang="de-DE" dirty="0"/>
              <a:t> / </a:t>
            </a:r>
            <a:r>
              <a:rPr lang="de-DE" dirty="0" err="1"/>
              <a:t>ssRNA</a:t>
            </a:r>
            <a:r>
              <a:rPr lang="de-DE" dirty="0"/>
              <a:t> </a:t>
            </a:r>
            <a:r>
              <a:rPr lang="de-DE" dirty="0" err="1"/>
              <a:t>oligonucleotides</a:t>
            </a:r>
            <a:r>
              <a:rPr lang="de-DE" dirty="0"/>
              <a:t> (15 -100 </a:t>
            </a:r>
            <a:r>
              <a:rPr lang="de-DE" dirty="0" err="1"/>
              <a:t>nucleotides</a:t>
            </a:r>
            <a:r>
              <a:rPr lang="de-DE" dirty="0"/>
              <a:t>), Peptid-</a:t>
            </a:r>
            <a:r>
              <a:rPr lang="de-DE" dirty="0" err="1"/>
              <a:t>Aptamer</a:t>
            </a:r>
            <a:r>
              <a:rPr lang="de-DE" dirty="0"/>
              <a:t> </a:t>
            </a:r>
            <a:r>
              <a:rPr lang="de-DE" dirty="0" err="1"/>
              <a:t>assume</a:t>
            </a:r>
            <a:r>
              <a:rPr lang="de-DE" dirty="0"/>
              <a:t> a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tertiary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binding</a:t>
            </a:r>
            <a:r>
              <a:rPr lang="de-DE" dirty="0"/>
              <a:t> </a:t>
            </a:r>
            <a:r>
              <a:rPr lang="de-DE" dirty="0" err="1"/>
              <a:t>affinity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proteins;development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: 2000 – 4000€; </a:t>
            </a:r>
            <a:r>
              <a:rPr lang="de-DE" dirty="0" err="1"/>
              <a:t>specificity</a:t>
            </a:r>
            <a:r>
              <a:rPr lang="de-DE" dirty="0"/>
              <a:t> </a:t>
            </a:r>
            <a:r>
              <a:rPr lang="de-DE" dirty="0" err="1"/>
              <a:t>takes</a:t>
            </a:r>
            <a:r>
              <a:rPr lang="de-DE" dirty="0"/>
              <a:t> time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money</a:t>
            </a:r>
            <a:r>
              <a:rPr lang="de-DE" dirty="0"/>
              <a:t>; (</a:t>
            </a:r>
            <a:r>
              <a:rPr lang="de-DE" dirty="0" err="1"/>
              <a:t>Opazo</a:t>
            </a:r>
            <a:r>
              <a:rPr lang="de-DE" dirty="0"/>
              <a:t> et al. 2012); live </a:t>
            </a:r>
            <a:r>
              <a:rPr lang="de-DE" dirty="0" err="1"/>
              <a:t>imaging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; easy </a:t>
            </a:r>
            <a:r>
              <a:rPr lang="de-DE" dirty="0" err="1"/>
              <a:t>uptake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cell</a:t>
            </a:r>
            <a:r>
              <a:rPr lang="de-DE" dirty="0"/>
              <a:t>; Silvio </a:t>
            </a:r>
            <a:r>
              <a:rPr lang="de-DE" dirty="0" err="1"/>
              <a:t>Rizzoli</a:t>
            </a:r>
            <a:r>
              <a:rPr lang="de-DE" dirty="0"/>
              <a:t> </a:t>
            </a:r>
            <a:r>
              <a:rPr lang="de-DE" dirty="0" err="1"/>
              <a:t>group</a:t>
            </a:r>
            <a:endParaRPr lang="de-DE" dirty="0"/>
          </a:p>
          <a:p>
            <a:endParaRPr lang="de-DE" dirty="0"/>
          </a:p>
          <a:p>
            <a:r>
              <a:rPr lang="de-DE" b="1" dirty="0" err="1"/>
              <a:t>Nanobodies</a:t>
            </a:r>
            <a:r>
              <a:rPr lang="de-DE" dirty="0"/>
              <a:t>: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camels</a:t>
            </a:r>
            <a:r>
              <a:rPr lang="de-DE" dirty="0"/>
              <a:t>, </a:t>
            </a:r>
            <a:r>
              <a:rPr lang="de-DE" dirty="0" err="1"/>
              <a:t>Chondrichthyes</a:t>
            </a:r>
            <a:r>
              <a:rPr lang="de-DE" dirty="0"/>
              <a:t>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chain</a:t>
            </a:r>
            <a:r>
              <a:rPr lang="de-DE" dirty="0"/>
              <a:t> </a:t>
            </a:r>
            <a:r>
              <a:rPr lang="de-DE" dirty="0" err="1"/>
              <a:t>antibodies</a:t>
            </a:r>
            <a:r>
              <a:rPr lang="de-DE" dirty="0"/>
              <a:t>, </a:t>
            </a:r>
            <a:r>
              <a:rPr lang="de-DE" dirty="0" err="1"/>
              <a:t>costs</a:t>
            </a:r>
            <a:r>
              <a:rPr lang="de-DE" dirty="0"/>
              <a:t> 8000 -10000€,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samples</a:t>
            </a:r>
            <a:endParaRPr lang="de-DE" dirty="0"/>
          </a:p>
          <a:p>
            <a:endParaRPr lang="de-DE" dirty="0"/>
          </a:p>
        </p:txBody>
      </p:sp>
      <p:sp>
        <p:nvSpPr>
          <p:cNvPr id="1208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E93FE4-9445-4090-8D98-E5380C5B080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29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Custom-built STED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nanoscope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. As shown in Supplementary Fig. 1, an 80-MHz pulsed depletion laser with a pulse length of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~600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ps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 (775 nm, Katana,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OneFive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) is coupled into a 100-m long polarization maintaining single-mode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fibre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 (PM-SMF) (PM630-HP,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Thorlabs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). The beam emerging from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fibre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 is collimated and illuminates a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spatial light modulator (X10468-02, Hamamatsu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), which applies a helical phase ramp to the depletion beam and enables aberration correction within the depletion laser beam path. The spatial light modulator is imaged onto a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16-kHz resonance mirror (SC-30, EOPC),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which, in turn, is imaged into the pupil of a 100 oil immersion objective lens (UPLSAPO 100XO PSF, Olympus), mounted in an inverted microscope stand (IX71, Olympus). Three pulsed excitation lasers 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(485 nm, LDH-P-C-485B, PicoQuant; 650 nm, LDH-D-C-650, PicoQuant; 594 nm, LightUp594,</a:t>
            </a:r>
          </a:p>
          <a:p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-128"/>
            </a:endParaRP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SNAP: 	Benzylguanine (BG)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HaloTag:	Chloroalkane (CA)</a:t>
            </a:r>
            <a:endParaRPr lang="de-D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1B89F0-BB53-4259-B078-23B69338BF49}" type="slidenum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76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F7497-461D-40E1-B97A-92F85EFCAE0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303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10299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998421-353D-44A4-8D40-3729E593C0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10299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4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777875" y="255588"/>
            <a:ext cx="8353425" cy="469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725" y="4712491"/>
            <a:ext cx="4986226" cy="446831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dirty="0"/>
              <a:t>Ingredient # 1 suitable clearing protocol optimised  for STED Nanoscopy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dirty="0"/>
              <a:t>Due to scattering biological samples</a:t>
            </a:r>
            <a:r>
              <a:rPr lang="sv-SE" sz="1400" baseline="0" dirty="0"/>
              <a:t> / </a:t>
            </a:r>
            <a:r>
              <a:rPr lang="sv-SE" sz="1400" dirty="0"/>
              <a:t>tissues show a low degree of transparency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i="0" dirty="0"/>
              <a:t>Scattering occurs at refractive index ”jumps” occuring at lipid/protein interfaces or between lipids/proteins and environment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400" i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i="0" dirty="0"/>
              <a:t>Imaging in intact tissue can be difficult i) unspecific and inhomogeneous staining and ii) autofluorescence background seen in PFA fixed samples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Years</a:t>
            </a:r>
            <a:r>
              <a:rPr lang="de-DE" dirty="0"/>
              <a:t>: </a:t>
            </a:r>
            <a:r>
              <a:rPr lang="de-DE" dirty="0" err="1"/>
              <a:t>increase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optical</a:t>
            </a:r>
            <a:r>
              <a:rPr lang="de-DE" dirty="0"/>
              <a:t> </a:t>
            </a:r>
            <a:r>
              <a:rPr lang="de-DE" dirty="0" err="1"/>
              <a:t>clearing</a:t>
            </a:r>
            <a:r>
              <a:rPr lang="de-DE" baseline="0" dirty="0"/>
              <a:t> </a:t>
            </a:r>
            <a:r>
              <a:rPr lang="de-DE" baseline="0" dirty="0" err="1"/>
              <a:t>methods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endParaRPr lang="de-DE" baseline="0" dirty="0"/>
          </a:p>
          <a:p>
            <a:pPr marL="342900" indent="-342900">
              <a:buFont typeface="+mj-lt"/>
              <a:buAutoNum type="arabicPeriod"/>
            </a:pPr>
            <a:endParaRPr lang="de-DE" baseline="0" dirty="0"/>
          </a:p>
          <a:p>
            <a:pPr marL="342900" indent="-342900">
              <a:buFont typeface="+mj-lt"/>
              <a:buAutoNum type="arabicPeriod"/>
            </a:pPr>
            <a:r>
              <a:rPr lang="de-DE" baseline="0" dirty="0"/>
              <a:t>Simple </a:t>
            </a:r>
            <a:r>
              <a:rPr lang="de-DE" baseline="0" dirty="0" err="1"/>
              <a:t>Refractive</a:t>
            </a:r>
            <a:r>
              <a:rPr lang="de-DE" baseline="0" dirty="0"/>
              <a:t> Index </a:t>
            </a:r>
            <a:r>
              <a:rPr lang="de-DE" baseline="0" dirty="0" err="1"/>
              <a:t>Matching</a:t>
            </a:r>
            <a:endParaRPr lang="de-DE" baseline="0" dirty="0"/>
          </a:p>
          <a:p>
            <a:pPr marL="0" indent="0">
              <a:buNone/>
            </a:pPr>
            <a:endParaRPr lang="de-DE" baseline="0" dirty="0"/>
          </a:p>
          <a:p>
            <a:pPr marL="0" indent="0">
              <a:buNone/>
            </a:pPr>
            <a:r>
              <a:rPr lang="de-DE" baseline="0" dirty="0"/>
              <a:t>Simple </a:t>
            </a:r>
            <a:r>
              <a:rPr lang="de-DE" baseline="0" dirty="0" err="1"/>
              <a:t>incubation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tissue</a:t>
            </a:r>
            <a:r>
              <a:rPr lang="de-DE" baseline="0" dirty="0"/>
              <a:t> in high </a:t>
            </a:r>
            <a:r>
              <a:rPr lang="de-DE" baseline="0" dirty="0" err="1"/>
              <a:t>concentration</a:t>
            </a:r>
            <a:r>
              <a:rPr lang="de-DE" baseline="0" dirty="0"/>
              <a:t> </a:t>
            </a:r>
            <a:r>
              <a:rPr lang="de-DE" baseline="0" dirty="0" err="1"/>
              <a:t>solutions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</a:t>
            </a:r>
            <a:r>
              <a:rPr lang="de-DE" baseline="0" dirty="0" err="1"/>
              <a:t>replace</a:t>
            </a:r>
            <a:r>
              <a:rPr lang="de-DE" baseline="0" dirty="0"/>
              <a:t> </a:t>
            </a:r>
            <a:r>
              <a:rPr lang="de-DE" baseline="0" dirty="0" err="1"/>
              <a:t>water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render</a:t>
            </a:r>
            <a:r>
              <a:rPr lang="de-DE" baseline="0" dirty="0"/>
              <a:t> </a:t>
            </a:r>
            <a:r>
              <a:rPr lang="de-DE" baseline="0" dirty="0" err="1"/>
              <a:t>tissue</a:t>
            </a:r>
            <a:r>
              <a:rPr lang="de-DE" baseline="0" dirty="0"/>
              <a:t> </a:t>
            </a:r>
            <a:r>
              <a:rPr lang="de-DE" baseline="0" dirty="0" err="1"/>
              <a:t>modestly</a:t>
            </a:r>
            <a:r>
              <a:rPr lang="de-DE" baseline="0" dirty="0"/>
              <a:t> transparent</a:t>
            </a:r>
          </a:p>
          <a:p>
            <a:pPr marL="0" indent="0">
              <a:buNone/>
            </a:pPr>
            <a:endParaRPr lang="de-DE" baseline="0" dirty="0"/>
          </a:p>
          <a:p>
            <a:pPr marL="0" indent="0">
              <a:buNone/>
            </a:pPr>
            <a:r>
              <a:rPr lang="de-DE" baseline="0" dirty="0" err="1"/>
              <a:t>Mostly</a:t>
            </a:r>
            <a:r>
              <a:rPr lang="de-DE" baseline="0" dirty="0"/>
              <a:t> limited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samples</a:t>
            </a:r>
            <a:r>
              <a:rPr lang="de-DE" baseline="0" dirty="0"/>
              <a:t> </a:t>
            </a:r>
            <a:r>
              <a:rPr lang="de-DE" baseline="0" dirty="0" err="1"/>
              <a:t>labeled</a:t>
            </a:r>
            <a:r>
              <a:rPr lang="de-DE" baseline="0" dirty="0"/>
              <a:t> in </a:t>
            </a:r>
            <a:r>
              <a:rPr lang="de-DE" baseline="0" dirty="0" err="1"/>
              <a:t>advance</a:t>
            </a:r>
            <a:endParaRPr lang="de-DE" baseline="0" dirty="0"/>
          </a:p>
          <a:p>
            <a:pPr marL="342900" indent="-342900">
              <a:buAutoNum type="arabicPeriod"/>
            </a:pPr>
            <a:endParaRPr lang="de-DE" baseline="0" dirty="0"/>
          </a:p>
          <a:p>
            <a:pPr marL="0" indent="0">
              <a:buNone/>
            </a:pPr>
            <a:endParaRPr lang="de-DE" baseline="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074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10299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998421-353D-44A4-8D40-3729E593C0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10299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4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777875" y="255588"/>
            <a:ext cx="8353425" cy="469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725" y="4712491"/>
            <a:ext cx="4986226" cy="446831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baseline="0" dirty="0"/>
          </a:p>
          <a:p>
            <a:endParaRPr lang="de-DE" baseline="0" dirty="0"/>
          </a:p>
          <a:p>
            <a:pPr marL="0" indent="0">
              <a:buNone/>
            </a:pPr>
            <a:r>
              <a:rPr lang="de-DE" baseline="0" dirty="0"/>
              <a:t>Lipids high RI/</a:t>
            </a:r>
            <a:r>
              <a:rPr lang="de-DE" baseline="0" dirty="0" err="1"/>
              <a:t>tendency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from</a:t>
            </a:r>
            <a:r>
              <a:rPr lang="de-DE" baseline="0" dirty="0"/>
              <a:t> granular </a:t>
            </a:r>
            <a:r>
              <a:rPr lang="de-DE" baseline="0" dirty="0" err="1"/>
              <a:t>structures</a:t>
            </a:r>
            <a:r>
              <a:rPr lang="de-DE" baseline="0" dirty="0"/>
              <a:t>	-&gt;	</a:t>
            </a:r>
            <a:r>
              <a:rPr lang="de-DE" baseline="0" dirty="0" err="1"/>
              <a:t>delipidation</a:t>
            </a:r>
            <a:r>
              <a:rPr lang="de-DE" baseline="0" dirty="0"/>
              <a:t>: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achieve</a:t>
            </a:r>
            <a:r>
              <a:rPr lang="de-DE" baseline="0" dirty="0"/>
              <a:t> </a:t>
            </a:r>
            <a:r>
              <a:rPr lang="de-DE" baseline="0" dirty="0" err="1"/>
              <a:t>optical</a:t>
            </a:r>
            <a:r>
              <a:rPr lang="de-DE" baseline="0" dirty="0"/>
              <a:t> </a:t>
            </a:r>
            <a:r>
              <a:rPr lang="de-DE" baseline="0" dirty="0" err="1"/>
              <a:t>homogeneity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transparency</a:t>
            </a:r>
            <a:br>
              <a:rPr lang="de-DE" baseline="0" dirty="0"/>
            </a:br>
            <a:endParaRPr lang="de-DE" baseline="0" dirty="0"/>
          </a:p>
          <a:p>
            <a:pPr marL="0" indent="0">
              <a:buNone/>
            </a:pPr>
            <a:r>
              <a:rPr lang="de-DE" baseline="0" dirty="0"/>
              <a:t>Solvent </a:t>
            </a:r>
            <a:r>
              <a:rPr lang="de-DE" baseline="0" dirty="0" err="1"/>
              <a:t>based</a:t>
            </a:r>
            <a:r>
              <a:rPr lang="de-DE" baseline="0" dirty="0"/>
              <a:t>: </a:t>
            </a:r>
            <a:r>
              <a:rPr lang="de-DE" baseline="0" dirty="0" err="1"/>
              <a:t>better</a:t>
            </a:r>
            <a:r>
              <a:rPr lang="de-DE" baseline="0" dirty="0"/>
              <a:t> </a:t>
            </a:r>
            <a:r>
              <a:rPr lang="de-DE" baseline="0" dirty="0" err="1"/>
              <a:t>clearing</a:t>
            </a:r>
            <a:r>
              <a:rPr lang="de-DE" baseline="0" dirty="0"/>
              <a:t> </a:t>
            </a:r>
            <a:r>
              <a:rPr lang="de-DE" baseline="0" dirty="0" err="1"/>
              <a:t>capability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faster</a:t>
            </a:r>
            <a:r>
              <a:rPr lang="de-DE" baseline="0" dirty="0"/>
              <a:t> </a:t>
            </a:r>
            <a:r>
              <a:rPr lang="de-DE" baseline="0" dirty="0" err="1"/>
              <a:t>than</a:t>
            </a:r>
            <a:r>
              <a:rPr lang="de-DE" baseline="0" dirty="0"/>
              <a:t> simple </a:t>
            </a:r>
            <a:r>
              <a:rPr lang="de-DE" baseline="0" dirty="0" err="1"/>
              <a:t>immersion</a:t>
            </a:r>
            <a:endParaRPr lang="de-DE" baseline="0" dirty="0"/>
          </a:p>
          <a:p>
            <a:pPr marL="0" indent="0">
              <a:buNone/>
            </a:pPr>
            <a:endParaRPr lang="de-DE" baseline="0" dirty="0"/>
          </a:p>
          <a:p>
            <a:pPr marL="0" indent="0">
              <a:buNone/>
            </a:pPr>
            <a:r>
              <a:rPr lang="de-DE" baseline="0" dirty="0" err="1"/>
              <a:t>Rapidly</a:t>
            </a:r>
            <a:r>
              <a:rPr lang="de-DE" baseline="0" dirty="0"/>
              <a:t> </a:t>
            </a:r>
            <a:r>
              <a:rPr lang="de-DE" baseline="0" dirty="0" err="1"/>
              <a:t>quench</a:t>
            </a:r>
            <a:r>
              <a:rPr lang="de-DE" baseline="0" dirty="0"/>
              <a:t> FPs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cause</a:t>
            </a:r>
            <a:r>
              <a:rPr lang="de-DE" baseline="0" dirty="0"/>
              <a:t> </a:t>
            </a:r>
            <a:r>
              <a:rPr lang="de-DE" baseline="0" dirty="0" err="1"/>
              <a:t>tissue</a:t>
            </a:r>
            <a:r>
              <a:rPr lang="de-DE" baseline="0" dirty="0"/>
              <a:t> </a:t>
            </a:r>
            <a:r>
              <a:rPr lang="de-DE" baseline="0" dirty="0" err="1"/>
              <a:t>shrinkage</a:t>
            </a:r>
            <a:endParaRPr lang="de-DE" baseline="0" dirty="0"/>
          </a:p>
          <a:p>
            <a:pPr marL="0" indent="0">
              <a:buNone/>
            </a:pPr>
            <a:endParaRPr lang="de-DE" baseline="0" dirty="0"/>
          </a:p>
          <a:p>
            <a:pPr marL="0" indent="0">
              <a:buNone/>
            </a:pPr>
            <a:r>
              <a:rPr lang="de-DE" baseline="0" dirty="0" err="1"/>
              <a:t>Aqueous</a:t>
            </a:r>
            <a:r>
              <a:rPr lang="de-DE" baseline="0" dirty="0"/>
              <a:t> </a:t>
            </a:r>
            <a:r>
              <a:rPr lang="de-DE" baseline="0" dirty="0" err="1"/>
              <a:t>based</a:t>
            </a:r>
            <a:r>
              <a:rPr lang="de-DE" baseline="0" dirty="0"/>
              <a:t> </a:t>
            </a:r>
            <a:r>
              <a:rPr lang="de-DE" baseline="0" dirty="0" err="1"/>
              <a:t>solutions</a:t>
            </a:r>
            <a:r>
              <a:rPr lang="de-DE" baseline="0" dirty="0"/>
              <a:t> </a:t>
            </a:r>
            <a:r>
              <a:rPr lang="de-DE" baseline="0" dirty="0" err="1"/>
              <a:t>containing</a:t>
            </a:r>
            <a:r>
              <a:rPr lang="de-DE" baseline="0" dirty="0"/>
              <a:t> non-</a:t>
            </a:r>
            <a:r>
              <a:rPr lang="de-DE" baseline="0" dirty="0" err="1"/>
              <a:t>ionic</a:t>
            </a:r>
            <a:r>
              <a:rPr lang="de-DE" baseline="0" dirty="0"/>
              <a:t> </a:t>
            </a:r>
            <a:r>
              <a:rPr lang="de-DE" baseline="0" dirty="0" err="1"/>
              <a:t>detergents</a:t>
            </a:r>
            <a:r>
              <a:rPr lang="de-DE" baseline="0" dirty="0"/>
              <a:t> (Triton x-100)  -&gt; </a:t>
            </a:r>
            <a:r>
              <a:rPr lang="de-DE" baseline="0" dirty="0" err="1"/>
              <a:t>remove</a:t>
            </a:r>
            <a:r>
              <a:rPr lang="de-DE" baseline="0" dirty="0"/>
              <a:t> </a:t>
            </a:r>
            <a:r>
              <a:rPr lang="de-DE" baseline="0" dirty="0" err="1"/>
              <a:t>lipids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denaturants</a:t>
            </a:r>
            <a:r>
              <a:rPr lang="de-DE" baseline="0" dirty="0"/>
              <a:t> –&gt; </a:t>
            </a:r>
            <a:r>
              <a:rPr lang="de-DE" baseline="0" dirty="0" err="1"/>
              <a:t>partially</a:t>
            </a:r>
            <a:r>
              <a:rPr lang="de-DE" baseline="0" dirty="0"/>
              <a:t> </a:t>
            </a:r>
            <a:r>
              <a:rPr lang="de-DE" baseline="0" dirty="0" err="1"/>
              <a:t>denatures</a:t>
            </a:r>
            <a:r>
              <a:rPr lang="de-DE" baseline="0" dirty="0"/>
              <a:t> </a:t>
            </a:r>
            <a:r>
              <a:rPr lang="de-DE" baseline="0" dirty="0" err="1"/>
              <a:t>endogenous</a:t>
            </a:r>
            <a:r>
              <a:rPr lang="de-DE" baseline="0" dirty="0"/>
              <a:t> </a:t>
            </a:r>
            <a:r>
              <a:rPr lang="de-DE" baseline="0" dirty="0" err="1"/>
              <a:t>proteins</a:t>
            </a:r>
            <a:br>
              <a:rPr lang="de-DE" baseline="0" dirty="0"/>
            </a:br>
            <a:endParaRPr lang="de-DE" baseline="0" dirty="0"/>
          </a:p>
          <a:p>
            <a:pPr marL="0" indent="0">
              <a:buNone/>
            </a:pPr>
            <a:r>
              <a:rPr lang="de-DE" baseline="0" dirty="0"/>
              <a:t>„harsch </a:t>
            </a:r>
            <a:r>
              <a:rPr lang="de-DE" baseline="0" dirty="0" err="1"/>
              <a:t>clearing</a:t>
            </a:r>
            <a:r>
              <a:rPr lang="de-DE" baseline="0" dirty="0"/>
              <a:t>“ -&gt; native </a:t>
            </a:r>
            <a:r>
              <a:rPr lang="de-DE" baseline="0" dirty="0" err="1"/>
              <a:t>biomolecules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their</a:t>
            </a:r>
            <a:r>
              <a:rPr lang="de-DE" baseline="0" dirty="0"/>
              <a:t> </a:t>
            </a:r>
            <a:r>
              <a:rPr lang="de-DE" baseline="0" dirty="0" err="1"/>
              <a:t>contextual</a:t>
            </a:r>
            <a:r>
              <a:rPr lang="de-DE" baseline="0" dirty="0"/>
              <a:t> </a:t>
            </a:r>
            <a:r>
              <a:rPr lang="de-DE" baseline="0" dirty="0" err="1"/>
              <a:t>information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</a:t>
            </a:r>
            <a:r>
              <a:rPr lang="de-DE" baseline="0" dirty="0" err="1"/>
              <a:t>be</a:t>
            </a:r>
            <a:r>
              <a:rPr lang="de-DE" baseline="0" dirty="0"/>
              <a:t> lost</a:t>
            </a:r>
          </a:p>
          <a:p>
            <a:pPr marL="342900" indent="-34290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789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77D4B-2DA8-42F0-9C24-E4A21119C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5360E1-C836-4B09-BA23-D6FC4C2A7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6985C-3E55-442A-9986-9FD4A994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163C7-0C6B-4F26-9488-F6CE60B5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ABC7F-97DC-45D2-8106-024173D5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5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C054-78B6-4A6D-8E2F-A14450723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EC123-4D72-442C-9568-377128AC5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8B83B-1229-4F96-AF0E-FB18A742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3E6EF-0432-4134-8955-9552CA27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9D3D1-7152-4CA5-A492-2C870D4A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6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5C6BF9-23A6-4EF6-9BF3-F532F4C99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DC86A1-0F87-46FF-A8CC-44BBBD372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607CA-1252-41C2-8828-4D149E89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ADA09-7B6E-40F2-9C5B-4FDFF647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7D6AE-FF75-48A0-B17E-31F06FFB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91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99014" y="1794739"/>
            <a:ext cx="11227724" cy="3982389"/>
          </a:xfrm>
          <a:prstGeom prst="rect">
            <a:avLst/>
          </a:prstGeom>
        </p:spPr>
        <p:txBody>
          <a:bodyPr/>
          <a:lstStyle>
            <a:lvl1pPr marL="337336" indent="-337336">
              <a:buClr>
                <a:srgbClr val="C00000"/>
              </a:buClr>
              <a:buFont typeface="Wingdings" pitchFamily="2" charset="2"/>
              <a:buChar char="§"/>
              <a:defRPr sz="1571">
                <a:solidFill>
                  <a:srgbClr val="55657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Titel 14"/>
          <p:cNvSpPr>
            <a:spLocks noGrp="1"/>
          </p:cNvSpPr>
          <p:nvPr>
            <p:ph type="title"/>
          </p:nvPr>
        </p:nvSpPr>
        <p:spPr>
          <a:xfrm>
            <a:off x="398204" y="85892"/>
            <a:ext cx="10972800" cy="1143000"/>
          </a:xfrm>
          <a:prstGeom prst="rect">
            <a:avLst/>
          </a:prstGeom>
        </p:spPr>
        <p:txBody>
          <a:bodyPr lIns="91420" tIns="45710" rIns="91420" bIns="45710" anchor="ctr" anchorCtr="0">
            <a:normAutofit/>
          </a:bodyPr>
          <a:lstStyle>
            <a:lvl1pPr algn="l">
              <a:defRPr sz="2793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103078" tIns="51539" rIns="103078" bIns="51539" numCol="1" anchor="t" anchorCtr="0" compatLnSpc="1">
            <a:prstTxWarp prst="textNoShape">
              <a:avLst/>
            </a:prstTxWarp>
          </a:bodyPr>
          <a:lstStyle>
            <a:lvl1pPr>
              <a:defRPr sz="960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en-US" sz="960" b="0" i="0" u="none" strike="noStrike" kern="1200" cap="none" spc="0" normalizeH="0" baseline="0" noProof="0">
              <a:ln>
                <a:noFill/>
              </a:ln>
              <a:solidFill>
                <a:srgbClr val="55657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4165603" y="6356351"/>
            <a:ext cx="3860800" cy="365125"/>
          </a:xfrm>
          <a:prstGeom prst="rect">
            <a:avLst/>
          </a:prstGeom>
        </p:spPr>
        <p:txBody>
          <a:bodyPr vert="horz" wrap="square" lIns="103078" tIns="51539" rIns="103078" bIns="51539" numCol="1" anchor="t" anchorCtr="0" compatLnSpc="1">
            <a:prstTxWarp prst="textNoShape">
              <a:avLst/>
            </a:prstTxWarp>
          </a:bodyPr>
          <a:lstStyle>
            <a:lvl1pPr algn="ctr">
              <a:defRPr sz="1222" b="0" i="0">
                <a:solidFill>
                  <a:srgbClr val="FF00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222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Leica Internal Use Only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103078" tIns="51539" rIns="103078" bIns="51539" numCol="1" anchor="t" anchorCtr="0" compatLnSpc="1">
            <a:prstTxWarp prst="textNoShape">
              <a:avLst/>
            </a:prstTxWarp>
          </a:bodyPr>
          <a:lstStyle>
            <a:lvl1pPr algn="r">
              <a:defRPr sz="960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8652C-3922-4050-8921-CB9E721C578F}" type="slidenum">
              <a:rPr kumimoji="0" lang="de-DE" altLang="en-US" sz="960" b="0" i="0" u="none" strike="noStrike" kern="1200" cap="none" spc="0" normalizeH="0" baseline="0" noProof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altLang="en-US" sz="960" b="0" i="0" u="none" strike="noStrike" kern="1200" cap="none" spc="0" normalizeH="0" baseline="0" noProof="0">
              <a:ln>
                <a:noFill/>
              </a:ln>
              <a:solidFill>
                <a:srgbClr val="55657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15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77D4B-2DA8-42F0-9C24-E4A21119C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5360E1-C836-4B09-BA23-D6FC4C2A7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6985C-3E55-442A-9986-9FD4A994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163C7-0C6B-4F26-9488-F6CE60B5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ABC7F-97DC-45D2-8106-024173D5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77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41C23-4176-456E-82E8-DD1A1E26E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B4ED4-8983-4DD0-AA49-1A74B770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2850F-5297-4AFE-87AA-29F39BF0A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59E7-ABED-42A7-ACD8-E81024DB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834A8-43F4-4135-9240-E0A93184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80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D22E5-2A36-4C8E-9DAC-0616C0B3C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80C0A-28BA-4630-AE25-738B5D1E0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B85E2-6CC7-4F17-B6FC-E74D076F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4F39F-8915-478A-9DB3-ADF42E2E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2E036-C501-414C-9EF8-A8615999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8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BA25A-3A82-4F5F-9D1D-40C99D8F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FBFF6-5430-4BDE-8FE8-2EF563A04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E8B80-CF0E-4DE3-8360-C74AC36A3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53354-C3A6-44EA-AD99-48F59DE6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6/9/21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CEF0B-9228-4219-A638-F962D9C7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C033E-7A99-489B-ADA0-9869E3A0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36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C3D5-12B2-4931-BD7D-732A0AC4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135E1-A3BC-410B-BD5F-E4662E83D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BDE4B-15BD-42F3-B643-8ABD23BD3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E267D-995E-4362-807A-0EC17BA40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CE234-3175-4977-8694-927CF538F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1B849-11AF-42C5-AAAC-B4D53FE1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6/9/21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990A2A-B313-4F1E-9E2B-7D60DD3B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FABD7A-CB46-42CB-B79F-87570A60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2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25A62-0912-403C-98C2-70852E405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1394C4-BB18-401C-BB23-9A88D476F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6/9/21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25F069-3007-40D5-B6F2-7A23EEFA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7C5C5-1185-40DF-BA81-E1024570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41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9309D6-5D5F-4AC4-BF7C-FB59A495E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6/9/21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4338A-7544-43F8-BDB7-86C2A9564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EC6BF-88D8-4119-A4A1-2D0A54F7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2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41C23-4176-456E-82E8-DD1A1E26E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B4ED4-8983-4DD0-AA49-1A74B770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2850F-5297-4AFE-87AA-29F39BF0A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59E7-ABED-42A7-ACD8-E81024DB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834A8-43F4-4135-9240-E0A93184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59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84020-112F-4E36-B9C0-89A94973C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BCEEE-C585-42AC-9002-0B595D10D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2DA97-AA9E-4CED-B450-B9FC585C6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CE078-37E1-411C-B07C-8C71F7915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6/9/21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47382-AFE5-49E1-8EC2-3046ACE0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719D9-3C60-46A7-B7C3-040D6956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36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AA5A9-D442-4077-BAAF-644BBD94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27F7FC-E301-429B-AD26-190D9BE90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A509E-30AD-484E-BEF2-81C13F731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8E0D3-2FA3-44E5-9FAB-D36855A2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6/9/21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BE4D1-3F31-4AA5-8FC0-BB9ED975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70CBB-1A09-491F-9B85-26C3969B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9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C054-78B6-4A6D-8E2F-A14450723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EC123-4D72-442C-9568-377128AC5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8B83B-1229-4F96-AF0E-FB18A742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3E6EF-0432-4134-8955-9552CA27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9D3D1-7152-4CA5-A492-2C870D4A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5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5C6BF9-23A6-4EF6-9BF3-F532F4C99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DC86A1-0F87-46FF-A8CC-44BBBD372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607CA-1252-41C2-8828-4D149E89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ADA09-7B6E-40F2-9C5B-4FDFF647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7D6AE-FF75-48A0-B17E-31F06FFB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91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n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9"/>
          <p:cNvGrpSpPr>
            <a:grpSpLocks/>
          </p:cNvGrpSpPr>
          <p:nvPr/>
        </p:nvGrpSpPr>
        <p:grpSpPr bwMode="auto">
          <a:xfrm>
            <a:off x="1" y="0"/>
            <a:ext cx="11687695" cy="800220"/>
            <a:chOff x="413" y="0"/>
            <a:chExt cx="10043823" cy="88265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 rot="-5400000">
              <a:off x="-356774" y="357187"/>
              <a:ext cx="882650" cy="168275"/>
            </a:xfrm>
            <a:prstGeom prst="rect">
              <a:avLst/>
            </a:prstGeom>
            <a:solidFill>
              <a:srgbClr val="CD0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632" b="1">
                <a:solidFill>
                  <a:srgbClr val="556571"/>
                </a:solidFill>
              </a:endParaRPr>
            </a:p>
          </p:txBody>
        </p:sp>
        <p:pic>
          <p:nvPicPr>
            <p:cNvPr id="7" name="Picture 10" descr="Logo_rg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07"/>
            <a:stretch>
              <a:fillRect/>
            </a:stretch>
          </p:blipFill>
          <p:spPr bwMode="auto">
            <a:xfrm>
              <a:off x="8901236" y="90898"/>
              <a:ext cx="1143000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el 14"/>
          <p:cNvSpPr>
            <a:spLocks noGrp="1"/>
          </p:cNvSpPr>
          <p:nvPr>
            <p:ph type="title"/>
          </p:nvPr>
        </p:nvSpPr>
        <p:spPr>
          <a:xfrm>
            <a:off x="398203" y="85892"/>
            <a:ext cx="10972800" cy="1143000"/>
          </a:xfrm>
        </p:spPr>
        <p:txBody>
          <a:bodyPr>
            <a:normAutofit/>
          </a:bodyPr>
          <a:lstStyle>
            <a:lvl1pPr algn="l">
              <a:defRPr sz="2901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399012" y="1341421"/>
            <a:ext cx="5696989" cy="3982390"/>
          </a:xfrm>
        </p:spPr>
        <p:txBody>
          <a:bodyPr/>
          <a:lstStyle>
            <a:lvl1pPr marL="350478" indent="-350478">
              <a:buClr>
                <a:srgbClr val="C00000"/>
              </a:buClr>
              <a:buFont typeface="Wingdings" pitchFamily="2" charset="2"/>
              <a:buChar char="§"/>
              <a:defRPr sz="1632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1pPr>
            <a:lvl2pPr marL="649092" indent="-290724">
              <a:buClr>
                <a:srgbClr val="C00000"/>
              </a:buClr>
              <a:buFont typeface="Courier New" pitchFamily="49" charset="0"/>
              <a:buChar char="o"/>
              <a:defRPr sz="1451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2pPr>
            <a:lvl3pPr marL="890882" indent="-241790">
              <a:buClr>
                <a:srgbClr val="C00000"/>
              </a:buClr>
              <a:defRPr sz="1451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3pPr>
            <a:lvl4pPr marL="1141308" indent="-259061">
              <a:buClr>
                <a:srgbClr val="C00000"/>
              </a:buClr>
              <a:buFont typeface="Symbol" pitchFamily="18" charset="2"/>
              <a:buChar char="-"/>
              <a:defRPr sz="1451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4pPr>
            <a:lvl5pPr marL="1384537" indent="-243230">
              <a:buClr>
                <a:srgbClr val="C00000"/>
              </a:buClr>
              <a:buFont typeface="Wingdings" pitchFamily="2" charset="2"/>
              <a:buChar char="v"/>
              <a:tabLst/>
              <a:defRPr sz="1451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929225" y="1341421"/>
            <a:ext cx="5696989" cy="3982390"/>
          </a:xfrm>
        </p:spPr>
        <p:txBody>
          <a:bodyPr/>
          <a:lstStyle>
            <a:lvl1pPr marL="350478" indent="-350478">
              <a:buClr>
                <a:srgbClr val="C00000"/>
              </a:buClr>
              <a:buFont typeface="Wingdings" pitchFamily="2" charset="2"/>
              <a:buChar char="§"/>
              <a:defRPr sz="1632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1pPr>
            <a:lvl2pPr marL="649092" indent="-290724">
              <a:buClr>
                <a:srgbClr val="C00000"/>
              </a:buClr>
              <a:buFont typeface="Courier New" pitchFamily="49" charset="0"/>
              <a:buChar char="o"/>
              <a:defRPr sz="1451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2pPr>
            <a:lvl3pPr marL="890882" indent="-241790">
              <a:buClr>
                <a:srgbClr val="C00000"/>
              </a:buClr>
              <a:defRPr sz="1451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3pPr>
            <a:lvl4pPr marL="1141308" indent="-259061">
              <a:buClr>
                <a:srgbClr val="C00000"/>
              </a:buClr>
              <a:buFont typeface="Symbol" pitchFamily="18" charset="2"/>
              <a:buChar char="-"/>
              <a:defRPr sz="1451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4pPr>
            <a:lvl5pPr marL="1384537" indent="-243230">
              <a:buClr>
                <a:srgbClr val="C00000"/>
              </a:buClr>
              <a:buFont typeface="Wingdings" pitchFamily="2" charset="2"/>
              <a:buChar char="v"/>
              <a:tabLst/>
              <a:defRPr sz="1451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Please enter the titel here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737600" y="6355704"/>
            <a:ext cx="2889135" cy="365568"/>
          </a:xfrm>
        </p:spPr>
        <p:txBody>
          <a:bodyPr/>
          <a:lstStyle>
            <a:lvl1pPr>
              <a:defRPr/>
            </a:lvl1pPr>
          </a:lstStyle>
          <a:p>
            <a:fld id="{EC3BEF36-CC07-4AFE-90BF-7767377E3B8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411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99011" y="1342800"/>
            <a:ext cx="11227724" cy="453447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D1B2F"/>
              </a:buClr>
              <a:buFont typeface="Univers Condensed" pitchFamily="34" charset="0"/>
              <a:buChar char="•"/>
              <a:defRPr sz="1600">
                <a:solidFill>
                  <a:srgbClr val="666666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ED1B2F"/>
              </a:buClr>
              <a:buFont typeface="Arial" panose="020B0604020202020204" pitchFamily="34" charset="0"/>
              <a:buChar char="•"/>
              <a:defRPr sz="1400">
                <a:solidFill>
                  <a:srgbClr val="666666"/>
                </a:solidFill>
              </a:defRPr>
            </a:lvl2pPr>
            <a:lvl3pPr>
              <a:buClr>
                <a:srgbClr val="ED1B2F"/>
              </a:buClr>
              <a:defRPr sz="1400">
                <a:solidFill>
                  <a:srgbClr val="666666"/>
                </a:solidFill>
              </a:defRPr>
            </a:lvl3pPr>
            <a:lvl4pPr marL="1600200" indent="-228600">
              <a:buClr>
                <a:srgbClr val="ED1B2F"/>
              </a:buClr>
              <a:buFont typeface="Univers Condensed" pitchFamily="34" charset="0"/>
              <a:buChar char="•"/>
              <a:defRPr sz="1400">
                <a:solidFill>
                  <a:srgbClr val="666666"/>
                </a:solidFill>
              </a:defRPr>
            </a:lvl4pPr>
            <a:lvl5pPr marL="2057400" indent="-228600">
              <a:buClr>
                <a:srgbClr val="ED1B2F"/>
              </a:buClr>
              <a:buFont typeface="Arial" panose="020B0604020202020204" pitchFamily="34" charset="0"/>
              <a:buChar char="•"/>
              <a:defRPr sz="1400">
                <a:solidFill>
                  <a:srgbClr val="666666"/>
                </a:solidFill>
              </a:defRPr>
            </a:lvl5pPr>
          </a:lstStyle>
          <a:p>
            <a:endParaRPr lang="de-DE" dirty="0"/>
          </a:p>
          <a:p>
            <a:pPr lvl="2"/>
            <a:endParaRPr lang="de-DE" dirty="0"/>
          </a:p>
          <a:p>
            <a:pPr lvl="3"/>
            <a:endParaRPr lang="de-DE" dirty="0"/>
          </a:p>
          <a:p>
            <a:pPr lvl="4"/>
            <a:endParaRPr lang="de-DE" dirty="0"/>
          </a:p>
        </p:txBody>
      </p:sp>
      <p:sp>
        <p:nvSpPr>
          <p:cNvPr id="9" name="Titel 14"/>
          <p:cNvSpPr>
            <a:spLocks noGrp="1"/>
          </p:cNvSpPr>
          <p:nvPr>
            <p:ph type="title"/>
          </p:nvPr>
        </p:nvSpPr>
        <p:spPr>
          <a:xfrm>
            <a:off x="398204" y="44625"/>
            <a:ext cx="10972800" cy="831842"/>
          </a:xfrm>
          <a:prstGeom prst="rect">
            <a:avLst/>
          </a:prstGeom>
        </p:spPr>
        <p:txBody>
          <a:bodyPr lIns="81098" tIns="40549" rIns="81098" bIns="0" anchor="b" anchorCtr="0">
            <a:normAutofit/>
          </a:bodyPr>
          <a:lstStyle>
            <a:lvl1pPr algn="l">
              <a:defRPr sz="2800" b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8134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99014" y="1794739"/>
            <a:ext cx="11227724" cy="3982389"/>
          </a:xfrm>
          <a:prstGeom prst="rect">
            <a:avLst/>
          </a:prstGeom>
        </p:spPr>
        <p:txBody>
          <a:bodyPr/>
          <a:lstStyle>
            <a:lvl1pPr marL="337336" indent="-337336">
              <a:buClr>
                <a:srgbClr val="C00000"/>
              </a:buClr>
              <a:buFont typeface="Wingdings" pitchFamily="2" charset="2"/>
              <a:buChar char="§"/>
              <a:defRPr sz="1571">
                <a:solidFill>
                  <a:srgbClr val="55657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Titel 14"/>
          <p:cNvSpPr>
            <a:spLocks noGrp="1"/>
          </p:cNvSpPr>
          <p:nvPr>
            <p:ph type="title"/>
          </p:nvPr>
        </p:nvSpPr>
        <p:spPr>
          <a:xfrm>
            <a:off x="398204" y="85892"/>
            <a:ext cx="10972800" cy="1143000"/>
          </a:xfrm>
          <a:prstGeom prst="rect">
            <a:avLst/>
          </a:prstGeom>
        </p:spPr>
        <p:txBody>
          <a:bodyPr lIns="91420" tIns="45710" rIns="91420" bIns="45710" anchor="ctr" anchorCtr="0">
            <a:normAutofit/>
          </a:bodyPr>
          <a:lstStyle>
            <a:lvl1pPr algn="l">
              <a:defRPr sz="2793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103078" tIns="51539" rIns="103078" bIns="51539" numCol="1" anchor="t" anchorCtr="0" compatLnSpc="1">
            <a:prstTxWarp prst="textNoShape">
              <a:avLst/>
            </a:prstTxWarp>
          </a:bodyPr>
          <a:lstStyle>
            <a:lvl1pPr>
              <a:defRPr sz="960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en-US" sz="960" b="0" i="0" u="none" strike="noStrike" kern="1200" cap="none" spc="0" normalizeH="0" baseline="0" noProof="0">
              <a:ln>
                <a:noFill/>
              </a:ln>
              <a:solidFill>
                <a:srgbClr val="55657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4165603" y="6356351"/>
            <a:ext cx="3860800" cy="365125"/>
          </a:xfrm>
          <a:prstGeom prst="rect">
            <a:avLst/>
          </a:prstGeom>
        </p:spPr>
        <p:txBody>
          <a:bodyPr vert="horz" wrap="square" lIns="103078" tIns="51539" rIns="103078" bIns="51539" numCol="1" anchor="t" anchorCtr="0" compatLnSpc="1">
            <a:prstTxWarp prst="textNoShape">
              <a:avLst/>
            </a:prstTxWarp>
          </a:bodyPr>
          <a:lstStyle>
            <a:lvl1pPr algn="ctr">
              <a:defRPr sz="1222" b="0" i="0">
                <a:solidFill>
                  <a:srgbClr val="FF00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222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Leica Internal Use Only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103078" tIns="51539" rIns="103078" bIns="51539" numCol="1" anchor="t" anchorCtr="0" compatLnSpc="1">
            <a:prstTxWarp prst="textNoShape">
              <a:avLst/>
            </a:prstTxWarp>
          </a:bodyPr>
          <a:lstStyle>
            <a:lvl1pPr algn="r">
              <a:defRPr sz="960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8652C-3922-4050-8921-CB9E721C578F}" type="slidenum">
              <a:rPr kumimoji="0" lang="de-DE" altLang="en-US" sz="960" b="0" i="0" u="none" strike="noStrike" kern="1200" cap="none" spc="0" normalizeH="0" baseline="0" noProof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altLang="en-US" sz="960" b="0" i="0" u="none" strike="noStrike" kern="1200" cap="none" spc="0" normalizeH="0" baseline="0" noProof="0">
              <a:ln>
                <a:noFill/>
              </a:ln>
              <a:solidFill>
                <a:srgbClr val="55657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04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3" y="1600203"/>
            <a:ext cx="5384801" cy="46370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97600" y="1600203"/>
            <a:ext cx="5384801" cy="46370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695700" y="6453188"/>
            <a:ext cx="4895851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Sales &amp; Application Meeting 06/2004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737600" y="6453188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7C60DC2-4046-4FB6-B36E-98C1CF71A7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>
          <a:xfrm>
            <a:off x="609600" y="6453188"/>
            <a:ext cx="2844800" cy="476250"/>
          </a:xfrm>
          <a:prstGeom prst="rect">
            <a:avLst/>
          </a:prstGeom>
        </p:spPr>
        <p:txBody>
          <a:bodyPr lIns="103067" tIns="51533" rIns="103067" bIns="51533"/>
          <a:lstStyle>
            <a:lvl1pPr>
              <a:defRPr/>
            </a:lvl1pPr>
          </a:lstStyle>
          <a:p>
            <a:pPr defTabSz="933855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9234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D22E5-2A36-4C8E-9DAC-0616C0B3C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80C0A-28BA-4630-AE25-738B5D1E0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B85E2-6CC7-4F17-B6FC-E74D076F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4F39F-8915-478A-9DB3-ADF42E2E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2E036-C501-414C-9EF8-A8615999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BA25A-3A82-4F5F-9D1D-40C99D8F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FBFF6-5430-4BDE-8FE8-2EF563A04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E8B80-CF0E-4DE3-8360-C74AC36A3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53354-C3A6-44EA-AD99-48F59DE6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6/9/21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CEF0B-9228-4219-A638-F962D9C7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C033E-7A99-489B-ADA0-9869E3A0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5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C3D5-12B2-4931-BD7D-732A0AC4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135E1-A3BC-410B-BD5F-E4662E83D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BDE4B-15BD-42F3-B643-8ABD23BD3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E267D-995E-4362-807A-0EC17BA40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CE234-3175-4977-8694-927CF538F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1B849-11AF-42C5-AAAC-B4D53FE1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6/9/21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990A2A-B313-4F1E-9E2B-7D60DD3B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FABD7A-CB46-42CB-B79F-87570A60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3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25A62-0912-403C-98C2-70852E405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1394C4-BB18-401C-BB23-9A88D476F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6/9/21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25F069-3007-40D5-B6F2-7A23EEFA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7C5C5-1185-40DF-BA81-E1024570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4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9309D6-5D5F-4AC4-BF7C-FB59A495E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6/9/21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4338A-7544-43F8-BDB7-86C2A9564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EC6BF-88D8-4119-A4A1-2D0A54F7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9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84020-112F-4E36-B9C0-89A94973C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BCEEE-C585-42AC-9002-0B595D10D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2DA97-AA9E-4CED-B450-B9FC585C6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CE078-37E1-411C-B07C-8C71F7915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6/9/21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47382-AFE5-49E1-8EC2-3046ACE0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719D9-3C60-46A7-B7C3-040D6956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AA5A9-D442-4077-BAAF-644BBD94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27F7FC-E301-429B-AD26-190D9BE90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A509E-30AD-484E-BEF2-81C13F731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8E0D3-2FA3-44E5-9FAB-D36855A2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6/9/21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BE4D1-3F31-4AA5-8FC0-BB9ED975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70CBB-1A09-491F-9B85-26C3969B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1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1030C5-CFB7-451A-8F8D-EEA8B6115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F9259-D180-4E1F-9799-6EB64999F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7B65D-5F91-42E0-A0C4-CC6B7CD15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0ADCE-F35E-4CF9-9BA6-8884B42B8D05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6394C-96FE-48CF-A298-B661D6758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AA93F-8D48-4927-9177-EB2641AF8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0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1030C5-CFB7-451A-8F8D-EEA8B6115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F9259-D180-4E1F-9799-6EB64999F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7B65D-5F91-42E0-A0C4-CC6B7CD15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0ADCE-F35E-4CF9-9BA6-8884B42B8D05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6394C-96FE-48CF-A298-B661D6758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AA93F-8D48-4927-9177-EB2641AF8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9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895168" y="2266336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56571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  <a:p>
            <a:pPr marL="0" marR="0" lvl="0" indent="0" algn="ctr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556571"/>
                </a:solidFill>
                <a:latin typeface="Tahoma" pitchFamily="34" charset="0"/>
                <a:ea typeface="MS PGothic" pitchFamily="34" charset="-128"/>
              </a:rPr>
              <a:t>STED Sample Prep </a:t>
            </a:r>
          </a:p>
          <a:p>
            <a:pPr marL="0" marR="0" lvl="0" indent="0" algn="ctr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Sample Mounting</a:t>
            </a:r>
          </a:p>
        </p:txBody>
      </p:sp>
    </p:spTree>
    <p:extLst>
      <p:ext uri="{BB962C8B-B14F-4D97-AF65-F5344CB8AC3E}">
        <p14:creationId xmlns:p14="http://schemas.microsoft.com/office/powerpoint/2010/main" val="636104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rah crowe\Desktop\alexa 6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7"/>
          <a:stretch/>
        </p:blipFill>
        <p:spPr bwMode="auto">
          <a:xfrm>
            <a:off x="2390774" y="3200401"/>
            <a:ext cx="7286626" cy="301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/>
          </p:cNvSpPr>
          <p:nvPr/>
        </p:nvSpPr>
        <p:spPr bwMode="auto">
          <a:xfrm>
            <a:off x="1824038" y="1600201"/>
            <a:ext cx="80057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For STED to work efficiently, the emission spectra needs to show significant emission at the STED wavelength.</a:t>
            </a: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No excitation at the depletion wavelength.</a:t>
            </a: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Ex: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Alexa 647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for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775 nm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depletion laser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675531" y="398582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Single color STED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88881" y="2845714"/>
            <a:ext cx="950119" cy="2869287"/>
            <a:chOff x="2859881" y="2693313"/>
            <a:chExt cx="950119" cy="2869287"/>
          </a:xfrm>
        </p:grpSpPr>
        <p:sp>
          <p:nvSpPr>
            <p:cNvPr id="6" name="Line 65"/>
            <p:cNvSpPr>
              <a:spLocks noChangeShapeType="1"/>
            </p:cNvSpPr>
            <p:nvPr/>
          </p:nvSpPr>
          <p:spPr bwMode="auto">
            <a:xfrm flipV="1">
              <a:off x="3352800" y="3067050"/>
              <a:ext cx="0" cy="24955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9881" y="2693313"/>
              <a:ext cx="95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Excitation @</a:t>
              </a:r>
            </a:p>
            <a:p>
              <a:pPr marL="0" marR="0" lvl="0" indent="0" algn="ctr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647 nm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58101" y="2845714"/>
            <a:ext cx="990600" cy="2869287"/>
            <a:chOff x="4114800" y="2693313"/>
            <a:chExt cx="990600" cy="2869287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572000" y="3067050"/>
              <a:ext cx="0" cy="249555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4800" y="2693313"/>
              <a:ext cx="99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Depletion @</a:t>
              </a:r>
            </a:p>
            <a:p>
              <a:pPr marL="0" marR="0" lvl="0" indent="0" algn="ctr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775 nm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600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itel 1"/>
          <p:cNvSpPr>
            <a:spLocks/>
          </p:cNvSpPr>
          <p:nvPr/>
        </p:nvSpPr>
        <p:spPr bwMode="auto">
          <a:xfrm>
            <a:off x="1519237" y="3143249"/>
            <a:ext cx="949901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29" tIns="46715" rIns="93429" bIns="46715" anchor="ctr"/>
          <a:lstStyle/>
          <a:p>
            <a:pPr marL="0" marR="0" lvl="0" indent="0" algn="l" defTabSz="9329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8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Tahoma" pitchFamily="34" charset="0"/>
              </a:rPr>
              <a:t>Sample Preparation Considerations</a:t>
            </a:r>
          </a:p>
          <a:p>
            <a:pPr marL="0" marR="0" lvl="0" indent="0" algn="l" defTabSz="9329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38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Tahoma" pitchFamily="34" charset="0"/>
              </a:rPr>
              <a:t>Dual and Triple Color STED microscopy</a:t>
            </a:r>
          </a:p>
        </p:txBody>
      </p:sp>
    </p:spTree>
    <p:extLst>
      <p:ext uri="{BB962C8B-B14F-4D97-AF65-F5344CB8AC3E}">
        <p14:creationId xmlns:p14="http://schemas.microsoft.com/office/powerpoint/2010/main" val="24638894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sarah crowe\Desktop\triple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"/>
          <a:stretch/>
        </p:blipFill>
        <p:spPr bwMode="auto">
          <a:xfrm>
            <a:off x="2286001" y="3051806"/>
            <a:ext cx="7439025" cy="304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platzhalter 2"/>
          <p:cNvSpPr>
            <a:spLocks/>
          </p:cNvSpPr>
          <p:nvPr/>
        </p:nvSpPr>
        <p:spPr bwMode="auto">
          <a:xfrm>
            <a:off x="1824038" y="1600201"/>
            <a:ext cx="80057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For STED to work efficiently, the emission spectra of both dyes need to show significant emission at the STED laser wavelengths.</a:t>
            </a: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Ex: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Alexa 647, Alexa 555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OG 488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for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775 nm, 660 nm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592 nm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depletion laser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656741" y="362516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Multi-color STED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43200" y="26670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Sequential scan 1: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57400" y="6048451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** Rule: “Image red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 blue”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ALWAYS start your sequential 660/592 nm STED scans with the LONGER WAVELENGTH dye and the 660 nm depletion laser!!! The 592 nm depletion laser may bleach orange/red dyes.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26982" y="2693313"/>
            <a:ext cx="2359819" cy="2869287"/>
            <a:chOff x="4802981" y="2693313"/>
            <a:chExt cx="2359819" cy="2869287"/>
          </a:xfrm>
        </p:grpSpPr>
        <p:grpSp>
          <p:nvGrpSpPr>
            <p:cNvPr id="15" name="Group 14"/>
            <p:cNvGrpSpPr/>
            <p:nvPr/>
          </p:nvGrpSpPr>
          <p:grpSpPr>
            <a:xfrm>
              <a:off x="4802981" y="2693313"/>
              <a:ext cx="950119" cy="2869287"/>
              <a:chOff x="2859881" y="2693313"/>
              <a:chExt cx="950119" cy="2869287"/>
            </a:xfrm>
          </p:grpSpPr>
          <p:sp>
            <p:nvSpPr>
              <p:cNvPr id="16" name="Line 65"/>
              <p:cNvSpPr>
                <a:spLocks noChangeShapeType="1"/>
              </p:cNvSpPr>
              <p:nvPr/>
            </p:nvSpPr>
            <p:spPr bwMode="auto">
              <a:xfrm flipV="1">
                <a:off x="3352800" y="3067050"/>
                <a:ext cx="0" cy="24955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859881" y="2693313"/>
                <a:ext cx="9501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Excitation @</a:t>
                </a:r>
              </a:p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647 nm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172200" y="2693313"/>
              <a:ext cx="990600" cy="2869287"/>
              <a:chOff x="4114800" y="2693313"/>
              <a:chExt cx="990600" cy="2869287"/>
            </a:xfrm>
          </p:grpSpPr>
          <p:sp>
            <p:nvSpPr>
              <p:cNvPr id="24" name="Line 7"/>
              <p:cNvSpPr>
                <a:spLocks noChangeShapeType="1"/>
              </p:cNvSpPr>
              <p:nvPr/>
            </p:nvSpPr>
            <p:spPr bwMode="auto">
              <a:xfrm>
                <a:off x="4572000" y="3067050"/>
                <a:ext cx="0" cy="2495550"/>
              </a:xfrm>
              <a:prstGeom prst="line">
                <a:avLst/>
              </a:prstGeom>
              <a:noFill/>
              <a:ln w="38100">
                <a:solidFill>
                  <a:schemeClr val="accent2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114800" y="2693313"/>
                <a:ext cx="990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Depletion @</a:t>
                </a:r>
              </a:p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775 nm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208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rah crowe\Desktop\triple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"/>
          <a:stretch/>
        </p:blipFill>
        <p:spPr bwMode="auto">
          <a:xfrm>
            <a:off x="2286001" y="3051806"/>
            <a:ext cx="7439025" cy="304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platzhalter 2"/>
          <p:cNvSpPr>
            <a:spLocks/>
          </p:cNvSpPr>
          <p:nvPr/>
        </p:nvSpPr>
        <p:spPr bwMode="auto">
          <a:xfrm>
            <a:off x="1824038" y="1600201"/>
            <a:ext cx="80057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For STED to work efficiently, the emission spectra of both dyes need to show significant emission at the STED laser wavelengths.</a:t>
            </a: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Ex: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Alexa 647, Alexa 555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OG 488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for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775 nm, 660 nm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592 nm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depletion laser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591458" y="388285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Multi-color STED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222082" y="2693313"/>
            <a:ext cx="2245519" cy="2869287"/>
            <a:chOff x="3698081" y="2693313"/>
            <a:chExt cx="2245519" cy="2869287"/>
          </a:xfrm>
        </p:grpSpPr>
        <p:grpSp>
          <p:nvGrpSpPr>
            <p:cNvPr id="5" name="Group 4"/>
            <p:cNvGrpSpPr/>
            <p:nvPr/>
          </p:nvGrpSpPr>
          <p:grpSpPr>
            <a:xfrm>
              <a:off x="3698081" y="2693313"/>
              <a:ext cx="950119" cy="2869287"/>
              <a:chOff x="2859881" y="2693313"/>
              <a:chExt cx="950119" cy="2869287"/>
            </a:xfrm>
          </p:grpSpPr>
          <p:sp>
            <p:nvSpPr>
              <p:cNvPr id="6" name="Line 65"/>
              <p:cNvSpPr>
                <a:spLocks noChangeShapeType="1"/>
              </p:cNvSpPr>
              <p:nvPr/>
            </p:nvSpPr>
            <p:spPr bwMode="auto">
              <a:xfrm flipV="1">
                <a:off x="3352800" y="3067050"/>
                <a:ext cx="0" cy="2495550"/>
              </a:xfrm>
              <a:prstGeom prst="line">
                <a:avLst/>
              </a:prstGeom>
              <a:noFill/>
              <a:ln w="38100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859881" y="2693313"/>
                <a:ext cx="9501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Excitation @</a:t>
                </a:r>
              </a:p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555 nm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953000" y="2693313"/>
              <a:ext cx="990600" cy="2869287"/>
              <a:chOff x="4114800" y="2693313"/>
              <a:chExt cx="990600" cy="2869287"/>
            </a:xfrm>
          </p:grpSpPr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>
                <a:off x="4572000" y="3067050"/>
                <a:ext cx="0" cy="24955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14800" y="2693313"/>
                <a:ext cx="990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Depletion @</a:t>
                </a:r>
              </a:p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660 nm</a:t>
                </a: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2743200" y="2667001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Sequential scan 2: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57400" y="6048451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** Rule: “Image red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 blue”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ALWAYS start your sequential 660/592 nm STED scans with the LONGER WAVELENGTH dye and the 660 nm depletion laser!!! The 592 nm depletion laser may bleach orange/red dyes.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79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sarah crowe\Desktop\triple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"/>
          <a:stretch/>
        </p:blipFill>
        <p:spPr bwMode="auto">
          <a:xfrm>
            <a:off x="2286001" y="3051806"/>
            <a:ext cx="7439025" cy="304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platzhalter 2"/>
          <p:cNvSpPr>
            <a:spLocks/>
          </p:cNvSpPr>
          <p:nvPr/>
        </p:nvSpPr>
        <p:spPr bwMode="auto">
          <a:xfrm>
            <a:off x="1824038" y="1600201"/>
            <a:ext cx="80057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For STED to work efficiently, the emission spectra of both dyes need to show significant emission at the STED laser wavelengths.</a:t>
            </a: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Ex: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Alexa 647, Alexa 555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OG 488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for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775 nm, 660 nm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592 nm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depletion laser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  <a:sym typeface="Wingdings" panose="05000000000000000000" pitchFamily="2" charset="2"/>
            </a:endParaRP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722024" y="342492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Multi-color STED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55282" y="2693313"/>
            <a:ext cx="2474119" cy="2869287"/>
            <a:chOff x="2631281" y="2693313"/>
            <a:chExt cx="2474119" cy="2869287"/>
          </a:xfrm>
        </p:grpSpPr>
        <p:grpSp>
          <p:nvGrpSpPr>
            <p:cNvPr id="11" name="Group 10"/>
            <p:cNvGrpSpPr/>
            <p:nvPr/>
          </p:nvGrpSpPr>
          <p:grpSpPr>
            <a:xfrm>
              <a:off x="2631281" y="2693313"/>
              <a:ext cx="950119" cy="2869287"/>
              <a:chOff x="2859881" y="2693313"/>
              <a:chExt cx="950119" cy="2869287"/>
            </a:xfrm>
          </p:grpSpPr>
          <p:sp>
            <p:nvSpPr>
              <p:cNvPr id="12" name="Line 65"/>
              <p:cNvSpPr>
                <a:spLocks noChangeShapeType="1"/>
              </p:cNvSpPr>
              <p:nvPr/>
            </p:nvSpPr>
            <p:spPr bwMode="auto">
              <a:xfrm flipV="1">
                <a:off x="3352800" y="3067050"/>
                <a:ext cx="0" cy="249555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859881" y="2693313"/>
                <a:ext cx="9501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Excitation @</a:t>
                </a:r>
              </a:p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470 nm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114800" y="2693313"/>
              <a:ext cx="990600" cy="2869287"/>
              <a:chOff x="4114800" y="2693313"/>
              <a:chExt cx="990600" cy="2869287"/>
            </a:xfrm>
          </p:grpSpPr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4572000" y="3067050"/>
                <a:ext cx="0" cy="2495550"/>
              </a:xfrm>
              <a:prstGeom prst="line">
                <a:avLst/>
              </a:prstGeom>
              <a:noFill/>
              <a:ln w="38100">
                <a:solidFill>
                  <a:srgbClr val="FDD903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114800" y="2693313"/>
                <a:ext cx="990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Depletion @</a:t>
                </a:r>
              </a:p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592 nm</a:t>
                </a: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2743200" y="26670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Sequential scan 3: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57400" y="6048451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** Rule: “Image red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 blue”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ALWAYS start your sequential 660/592 nm STED scans with the LONGER WAVELENGTH dye and the 660 nm depletion laser!!! The 592 nm depletion laser may bleach orange/red dyes.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29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/>
          <p:cNvSpPr>
            <a:spLocks/>
          </p:cNvSpPr>
          <p:nvPr/>
        </p:nvSpPr>
        <p:spPr bwMode="auto">
          <a:xfrm>
            <a:off x="1824038" y="1600201"/>
            <a:ext cx="80057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For STED to work efficiently, the emission spectra of both dyes need to show significant emission at the STED laser wavelengths.</a:t>
            </a: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Ex: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Alexa 555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OG 488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for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660 nm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depletion laser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824038" y="246181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Multi-color STED – 1 STED laser</a:t>
            </a:r>
          </a:p>
        </p:txBody>
      </p:sp>
      <p:pic>
        <p:nvPicPr>
          <p:cNvPr id="4098" name="Picture 2" descr="C:\Users\sarah crowe\Desktop\spectraviewer_graph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67051"/>
            <a:ext cx="7239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477001" y="2693313"/>
            <a:ext cx="990600" cy="2869287"/>
            <a:chOff x="4114800" y="2693313"/>
            <a:chExt cx="990600" cy="2869287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572000" y="3067050"/>
              <a:ext cx="0" cy="24955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4800" y="2693313"/>
              <a:ext cx="99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Depletion @</a:t>
              </a:r>
            </a:p>
            <a:p>
              <a:pPr marL="0" marR="0" lvl="0" indent="0" algn="ctr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660 nm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55282" y="2693313"/>
            <a:ext cx="2016919" cy="2869287"/>
            <a:chOff x="2631281" y="2693313"/>
            <a:chExt cx="2016919" cy="2869287"/>
          </a:xfrm>
        </p:grpSpPr>
        <p:grpSp>
          <p:nvGrpSpPr>
            <p:cNvPr id="5" name="Group 4"/>
            <p:cNvGrpSpPr/>
            <p:nvPr/>
          </p:nvGrpSpPr>
          <p:grpSpPr>
            <a:xfrm>
              <a:off x="3698081" y="2693313"/>
              <a:ext cx="950119" cy="2869287"/>
              <a:chOff x="2859881" y="2693313"/>
              <a:chExt cx="950119" cy="2869287"/>
            </a:xfrm>
          </p:grpSpPr>
          <p:sp>
            <p:nvSpPr>
              <p:cNvPr id="6" name="Line 65"/>
              <p:cNvSpPr>
                <a:spLocks noChangeShapeType="1"/>
              </p:cNvSpPr>
              <p:nvPr/>
            </p:nvSpPr>
            <p:spPr bwMode="auto">
              <a:xfrm flipV="1">
                <a:off x="3352800" y="3067050"/>
                <a:ext cx="0" cy="2495550"/>
              </a:xfrm>
              <a:prstGeom prst="line">
                <a:avLst/>
              </a:prstGeom>
              <a:noFill/>
              <a:ln w="38100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859881" y="2693313"/>
                <a:ext cx="9501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Excitation @</a:t>
                </a:r>
              </a:p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555 nm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631281" y="2693313"/>
              <a:ext cx="950119" cy="2869287"/>
              <a:chOff x="2859881" y="2693313"/>
              <a:chExt cx="950119" cy="2869287"/>
            </a:xfrm>
          </p:grpSpPr>
          <p:sp>
            <p:nvSpPr>
              <p:cNvPr id="12" name="Line 65"/>
              <p:cNvSpPr>
                <a:spLocks noChangeShapeType="1"/>
              </p:cNvSpPr>
              <p:nvPr/>
            </p:nvSpPr>
            <p:spPr bwMode="auto">
              <a:xfrm flipV="1">
                <a:off x="3352800" y="3067050"/>
                <a:ext cx="0" cy="249555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859881" y="2693313"/>
                <a:ext cx="9501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Excitation @</a:t>
                </a:r>
              </a:p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470 nm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2971800" y="6048451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**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Dyes with similar emission spectra to OG488 will show resolution improvement with the 660nm laser, but the optimal super-resolution will be obtained with the 592nm laser.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92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/>
          <p:cNvSpPr>
            <a:spLocks/>
          </p:cNvSpPr>
          <p:nvPr/>
        </p:nvSpPr>
        <p:spPr bwMode="auto">
          <a:xfrm>
            <a:off x="1824038" y="1600201"/>
            <a:ext cx="80057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For STED to work efficiently, the emission spectra of both dyes need to show significant emission at the STED laser wavelengths.</a:t>
            </a: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Ex: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Alexa 532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TMR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for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660 nm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depletion laser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4098" name="Picture 2" descr="C:\Users\sarah crowe\Downloads\spectraviewer_graph (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092" y="3067050"/>
            <a:ext cx="7215309" cy="2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477001" y="2693313"/>
            <a:ext cx="990600" cy="2869287"/>
            <a:chOff x="4114800" y="2693313"/>
            <a:chExt cx="990600" cy="2869287"/>
          </a:xfrm>
        </p:grpSpPr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4572000" y="3067050"/>
              <a:ext cx="0" cy="24955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14800" y="2693313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Depletion @</a:t>
              </a:r>
            </a:p>
            <a:p>
              <a:pPr marL="0" marR="0" lvl="0" indent="0" algn="ctr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660 nm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724401" y="2693313"/>
            <a:ext cx="1635918" cy="2869287"/>
            <a:chOff x="3200401" y="2693313"/>
            <a:chExt cx="1635918" cy="2869287"/>
          </a:xfrm>
        </p:grpSpPr>
        <p:grpSp>
          <p:nvGrpSpPr>
            <p:cNvPr id="7" name="Group 6"/>
            <p:cNvGrpSpPr/>
            <p:nvPr/>
          </p:nvGrpSpPr>
          <p:grpSpPr>
            <a:xfrm>
              <a:off x="3886200" y="2693313"/>
              <a:ext cx="950119" cy="2869287"/>
              <a:chOff x="2859881" y="2693313"/>
              <a:chExt cx="950119" cy="2869287"/>
            </a:xfrm>
          </p:grpSpPr>
          <p:sp>
            <p:nvSpPr>
              <p:cNvPr id="8" name="Line 65"/>
              <p:cNvSpPr>
                <a:spLocks noChangeShapeType="1"/>
              </p:cNvSpPr>
              <p:nvPr/>
            </p:nvSpPr>
            <p:spPr bwMode="auto">
              <a:xfrm flipV="1">
                <a:off x="3352800" y="3067050"/>
                <a:ext cx="0" cy="2495550"/>
              </a:xfrm>
              <a:prstGeom prst="line">
                <a:avLst/>
              </a:prstGeom>
              <a:noFill/>
              <a:ln w="38100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859881" y="2693313"/>
                <a:ext cx="9501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Excitation @</a:t>
                </a:r>
              </a:p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580 nm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200401" y="2693313"/>
              <a:ext cx="914399" cy="2869287"/>
              <a:chOff x="2859881" y="2693313"/>
              <a:chExt cx="914399" cy="2869287"/>
            </a:xfrm>
          </p:grpSpPr>
          <p:sp>
            <p:nvSpPr>
              <p:cNvPr id="14" name="Line 65"/>
              <p:cNvSpPr>
                <a:spLocks noChangeShapeType="1"/>
              </p:cNvSpPr>
              <p:nvPr/>
            </p:nvSpPr>
            <p:spPr bwMode="auto">
              <a:xfrm flipV="1">
                <a:off x="3352800" y="3067050"/>
                <a:ext cx="0" cy="249555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59881" y="2693313"/>
                <a:ext cx="9143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Excitation @</a:t>
                </a:r>
              </a:p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514 nm</a:t>
                </a:r>
              </a:p>
            </p:txBody>
          </p:sp>
        </p:grpSp>
      </p:grp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824038" y="246181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Multi-color STED – 1 STED laser</a:t>
            </a:r>
          </a:p>
        </p:txBody>
      </p:sp>
    </p:spTree>
    <p:extLst>
      <p:ext uri="{BB962C8B-B14F-4D97-AF65-F5344CB8AC3E}">
        <p14:creationId xmlns:p14="http://schemas.microsoft.com/office/powerpoint/2010/main" val="37880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rah crowe\Desktop\Capt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"/>
          <a:stretch/>
        </p:blipFill>
        <p:spPr bwMode="auto">
          <a:xfrm>
            <a:off x="2209800" y="3054515"/>
            <a:ext cx="7362825" cy="304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platzhalter 2"/>
          <p:cNvSpPr>
            <a:spLocks/>
          </p:cNvSpPr>
          <p:nvPr/>
        </p:nvSpPr>
        <p:spPr bwMode="auto">
          <a:xfrm>
            <a:off x="1824038" y="1600201"/>
            <a:ext cx="80057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For STED to work efficiently, the emission spectra of both dyes need to show significant emission at the STED laser wavelengths.</a:t>
            </a: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Ex: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Alexa 594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Atto 647N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for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775 nm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depletion laser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  <a:sym typeface="Wingdings" panose="05000000000000000000" pitchFamily="2" charset="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391400" y="2693313"/>
            <a:ext cx="990600" cy="2869287"/>
            <a:chOff x="4114800" y="2693313"/>
            <a:chExt cx="990600" cy="2869287"/>
          </a:xfrm>
        </p:grpSpPr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4572000" y="3067050"/>
              <a:ext cx="0" cy="24955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14800" y="2693313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Depletion @</a:t>
              </a:r>
            </a:p>
            <a:p>
              <a:pPr marL="0" marR="0" lvl="0" indent="0" algn="ctr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775 nm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34000" y="2693313"/>
            <a:ext cx="1864519" cy="2869287"/>
            <a:chOff x="3810000" y="2693313"/>
            <a:chExt cx="1864519" cy="2869287"/>
          </a:xfrm>
        </p:grpSpPr>
        <p:grpSp>
          <p:nvGrpSpPr>
            <p:cNvPr id="7" name="Group 6"/>
            <p:cNvGrpSpPr/>
            <p:nvPr/>
          </p:nvGrpSpPr>
          <p:grpSpPr>
            <a:xfrm>
              <a:off x="4724400" y="2693313"/>
              <a:ext cx="950119" cy="2869287"/>
              <a:chOff x="2859881" y="2693313"/>
              <a:chExt cx="950119" cy="2869287"/>
            </a:xfrm>
          </p:grpSpPr>
          <p:sp>
            <p:nvSpPr>
              <p:cNvPr id="8" name="Line 65"/>
              <p:cNvSpPr>
                <a:spLocks noChangeShapeType="1"/>
              </p:cNvSpPr>
              <p:nvPr/>
            </p:nvSpPr>
            <p:spPr bwMode="auto">
              <a:xfrm flipV="1">
                <a:off x="3352800" y="3067050"/>
                <a:ext cx="0" cy="2495550"/>
              </a:xfrm>
              <a:prstGeom prst="line">
                <a:avLst/>
              </a:prstGeom>
              <a:noFill/>
              <a:ln w="38100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859881" y="2693313"/>
                <a:ext cx="9501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Excitation @</a:t>
                </a:r>
              </a:p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660 nm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810000" y="2693313"/>
              <a:ext cx="914399" cy="2869287"/>
              <a:chOff x="2859881" y="2693313"/>
              <a:chExt cx="914399" cy="2869287"/>
            </a:xfrm>
          </p:grpSpPr>
          <p:sp>
            <p:nvSpPr>
              <p:cNvPr id="14" name="Line 65"/>
              <p:cNvSpPr>
                <a:spLocks noChangeShapeType="1"/>
              </p:cNvSpPr>
              <p:nvPr/>
            </p:nvSpPr>
            <p:spPr bwMode="auto">
              <a:xfrm flipV="1">
                <a:off x="3352800" y="3067050"/>
                <a:ext cx="0" cy="249555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59881" y="2693313"/>
                <a:ext cx="9143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Excitation @</a:t>
                </a:r>
              </a:p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580 nm</a:t>
                </a:r>
              </a:p>
            </p:txBody>
          </p:sp>
        </p:grpSp>
      </p:grp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824038" y="246181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Multi-color STED – 1 STED laser</a:t>
            </a:r>
          </a:p>
        </p:txBody>
      </p:sp>
    </p:spTree>
    <p:extLst>
      <p:ext uri="{BB962C8B-B14F-4D97-AF65-F5344CB8AC3E}">
        <p14:creationId xmlns:p14="http://schemas.microsoft.com/office/powerpoint/2010/main" val="46105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3"/>
          <p:cNvSpPr txBox="1">
            <a:spLocks noChangeArrowheads="1"/>
          </p:cNvSpPr>
          <p:nvPr/>
        </p:nvSpPr>
        <p:spPr bwMode="auto">
          <a:xfrm>
            <a:off x="1824038" y="1012825"/>
            <a:ext cx="86153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STED 3X Multi-Color Combinations</a:t>
            </a:r>
          </a:p>
        </p:txBody>
      </p:sp>
      <p:sp>
        <p:nvSpPr>
          <p:cNvPr id="56323" name="Textplatzhalter 2"/>
          <p:cNvSpPr>
            <a:spLocks/>
          </p:cNvSpPr>
          <p:nvPr/>
        </p:nvSpPr>
        <p:spPr bwMode="auto">
          <a:xfrm>
            <a:off x="1824038" y="1524000"/>
            <a:ext cx="869156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Examples of dual color acquisition for selected dyes pairs, and spectra:</a:t>
            </a:r>
          </a:p>
        </p:txBody>
      </p:sp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2852738" y="63246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080" tIns="51540" rIns="103080" bIns="51540"/>
          <a:lstStyle/>
          <a:p>
            <a:pPr marL="0" marR="0" lvl="0" indent="0" algn="l" defTabSz="1030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Leica Microsystems 2014</a:t>
            </a:r>
          </a:p>
        </p:txBody>
      </p:sp>
      <p:pic>
        <p:nvPicPr>
          <p:cNvPr id="1027" name="Picture 3" descr="C:\Users\sarah crowe\Desktop\sted dyes 1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70712"/>
            <a:ext cx="8999128" cy="372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509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3"/>
          <p:cNvSpPr txBox="1">
            <a:spLocks noChangeArrowheads="1"/>
          </p:cNvSpPr>
          <p:nvPr/>
        </p:nvSpPr>
        <p:spPr bwMode="auto">
          <a:xfrm>
            <a:off x="1824038" y="1012825"/>
            <a:ext cx="86153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STED 3X Multi-Color Combinations</a:t>
            </a:r>
          </a:p>
        </p:txBody>
      </p:sp>
      <p:sp>
        <p:nvSpPr>
          <p:cNvPr id="56323" name="Textplatzhalter 2"/>
          <p:cNvSpPr>
            <a:spLocks/>
          </p:cNvSpPr>
          <p:nvPr/>
        </p:nvSpPr>
        <p:spPr bwMode="auto">
          <a:xfrm>
            <a:off x="1824038" y="1524000"/>
            <a:ext cx="869156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Examples of triple color acquisition for selected dyes pairs, and spectra:</a:t>
            </a:r>
          </a:p>
        </p:txBody>
      </p:sp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2852738" y="63246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080" tIns="51540" rIns="103080" bIns="51540"/>
          <a:lstStyle/>
          <a:p>
            <a:pPr marL="0" marR="0" lvl="0" indent="0" algn="l" defTabSz="1030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Leica Microsystems 2014</a:t>
            </a:r>
          </a:p>
        </p:txBody>
      </p:sp>
      <p:pic>
        <p:nvPicPr>
          <p:cNvPr id="2050" name="Picture 2" descr="C:\Users\sarah crowe\Desktop\sted dyes 2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83174"/>
            <a:ext cx="8991600" cy="29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85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/>
          <p:cNvSpPr>
            <a:spLocks/>
          </p:cNvSpPr>
          <p:nvPr/>
        </p:nvSpPr>
        <p:spPr bwMode="auto">
          <a:xfrm>
            <a:off x="1853535" y="1226574"/>
            <a:ext cx="83867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#1.5 coverslips ONLY!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Tahoma" pitchFamily="34" charset="0"/>
            </a:endParaRP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DAPI free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mounting media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Tahoma" pitchFamily="34" charset="0"/>
            </a:endParaRP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Refractive index matched mounting media </a:t>
            </a: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STED 100x Oil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(oil=1.518)</a:t>
            </a: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New Glyc Obj good for cleared tissue at approx. 1.47</a:t>
            </a: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Water STED objective for Live Cell Imaging </a:t>
            </a:r>
            <a:br>
              <a:rPr lang="en-US" sz="2400" dirty="0">
                <a:solidFill>
                  <a:prstClr val="black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Tahoma" pitchFamily="34" charset="0"/>
            </a:endParaRP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Acid-washed coverslips are preferable to flamed coverslips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Tahoma" pitchFamily="34" charset="0"/>
            </a:endParaRP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Avoid “sealants” that can quench fluorescence or create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autofluorescence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 (i.e. color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nailpolish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) 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52438" y="231162"/>
            <a:ext cx="8615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Points to keep in mind:</a:t>
            </a:r>
          </a:p>
        </p:txBody>
      </p:sp>
    </p:spTree>
    <p:extLst>
      <p:ext uri="{BB962C8B-B14F-4D97-AF65-F5344CB8AC3E}">
        <p14:creationId xmlns:p14="http://schemas.microsoft.com/office/powerpoint/2010/main" val="3822825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444" dirty="0">
                <a:solidFill>
                  <a:schemeClr val="tx2">
                    <a:lumMod val="50000"/>
                  </a:schemeClr>
                </a:solidFill>
              </a:rPr>
              <a:t>Live </a:t>
            </a:r>
            <a:r>
              <a:rPr lang="de-DE" sz="2444" dirty="0" err="1">
                <a:solidFill>
                  <a:schemeClr val="tx2">
                    <a:lumMod val="50000"/>
                  </a:schemeClr>
                </a:solidFill>
              </a:rPr>
              <a:t>Cell</a:t>
            </a:r>
            <a:r>
              <a:rPr lang="de-DE" sz="2444" dirty="0">
                <a:solidFill>
                  <a:schemeClr val="tx2">
                    <a:lumMod val="50000"/>
                  </a:schemeClr>
                </a:solidFill>
              </a:rPr>
              <a:t> Imaging - </a:t>
            </a:r>
            <a:r>
              <a:rPr lang="de-DE" sz="2444" dirty="0" err="1">
                <a:solidFill>
                  <a:schemeClr val="tx2">
                    <a:lumMod val="50000"/>
                  </a:schemeClr>
                </a:solidFill>
              </a:rPr>
              <a:t>Fluorescent</a:t>
            </a:r>
            <a:r>
              <a:rPr lang="de-DE" sz="2444" dirty="0">
                <a:solidFill>
                  <a:schemeClr val="tx2">
                    <a:lumMod val="50000"/>
                  </a:schemeClr>
                </a:solidFill>
              </a:rPr>
              <a:t> Proteins</a:t>
            </a:r>
          </a:p>
        </p:txBody>
      </p:sp>
      <p:sp>
        <p:nvSpPr>
          <p:cNvPr id="2" name="Rechteck 1"/>
          <p:cNvSpPr/>
          <p:nvPr/>
        </p:nvSpPr>
        <p:spPr>
          <a:xfrm>
            <a:off x="5231347" y="4903719"/>
            <a:ext cx="4712727" cy="1225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99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74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1634122" y="1460557"/>
          <a:ext cx="7604046" cy="466552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329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1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1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3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Fluorecent</a:t>
                      </a: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Protein</a:t>
                      </a:r>
                      <a:endParaRPr lang="de-DE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Excitation (nm)</a:t>
                      </a:r>
                      <a:endParaRPr lang="de-DE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Depletion (nm)</a:t>
                      </a:r>
                      <a:endParaRPr lang="de-DE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Performance</a:t>
                      </a:r>
                      <a:r>
                        <a:rPr lang="en-US" sz="1600" baseline="30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1,2</a:t>
                      </a:r>
                      <a:endParaRPr lang="de-DE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mTurquoise2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434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592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Very good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mTFP1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462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592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Excellent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eGFP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484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592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Very good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EmGFP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487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592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Very good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mNeonGreen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506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592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660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Excellent</a:t>
                      </a: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Moderate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2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eYFP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514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592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660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Excellent</a:t>
                      </a:r>
                      <a:endParaRPr lang="de-DE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Moderate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2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Venus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515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592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660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Excellent</a:t>
                      </a:r>
                      <a:endParaRPr lang="de-DE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Moderate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2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mCitrine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516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592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660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Excellent</a:t>
                      </a:r>
                      <a:endParaRPr lang="de-DE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Moderate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DsRed/mRFP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558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660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Very</a:t>
                      </a: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good</a:t>
                      </a: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mStrawberry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574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660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Very</a:t>
                      </a: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good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mCherry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587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775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Moderate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iRFP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690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775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Moderate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96967" y="6173075"/>
            <a:ext cx="6940263" cy="52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9802" tIns="39901" rIns="79802" bIns="3990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96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SimSun" pitchFamily="2" charset="-122"/>
                <a:cs typeface="Times New Roman" pitchFamily="18" charset="0"/>
              </a:rPr>
              <a:t>1 </a:t>
            </a:r>
            <a:r>
              <a:rPr kumimoji="0" lang="en-US" altLang="de-DE" sz="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SimSun" pitchFamily="2" charset="-122"/>
                <a:cs typeface="Times New Roman" pitchFamily="18" charset="0"/>
              </a:rPr>
              <a:t>the increase in resolution by STED for a given fluorophore depends on the STED wavelength used, less resolution improvement with</a:t>
            </a:r>
            <a:endParaRPr kumimoji="0" lang="de-DE" altLang="de-DE" sz="96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SimSun" pitchFamily="2" charset="-122"/>
                <a:cs typeface="Times New Roman" pitchFamily="18" charset="0"/>
              </a:rPr>
              <a:t>   longer STED wavelength</a:t>
            </a:r>
            <a:endParaRPr kumimoji="0" lang="de-DE" altLang="de-DE" sz="96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96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SimSun" pitchFamily="2" charset="-122"/>
                <a:cs typeface="Times New Roman" pitchFamily="18" charset="0"/>
              </a:rPr>
              <a:t>2 </a:t>
            </a:r>
            <a:r>
              <a:rPr kumimoji="0" lang="en-US" altLang="de-DE" sz="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SimSun" pitchFamily="2" charset="-122"/>
                <a:cs typeface="Times New Roman" pitchFamily="18" charset="0"/>
              </a:rPr>
              <a:t>rating based personal experience, may not reflect all experimental situations</a:t>
            </a:r>
            <a:endParaRPr kumimoji="0" lang="en-US" altLang="de-DE" sz="96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16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444" dirty="0">
                <a:solidFill>
                  <a:schemeClr val="tx2">
                    <a:lumMod val="50000"/>
                  </a:schemeClr>
                </a:solidFill>
              </a:rPr>
              <a:t>New </a:t>
            </a:r>
            <a:r>
              <a:rPr lang="de-DE" sz="2444" dirty="0" err="1">
                <a:solidFill>
                  <a:schemeClr val="tx2">
                    <a:lumMod val="50000"/>
                  </a:schemeClr>
                </a:solidFill>
              </a:rPr>
              <a:t>labeling</a:t>
            </a:r>
            <a:r>
              <a:rPr lang="de-DE" sz="2444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444" dirty="0" err="1">
                <a:solidFill>
                  <a:schemeClr val="tx2">
                    <a:lumMod val="50000"/>
                  </a:schemeClr>
                </a:solidFill>
              </a:rPr>
              <a:t>tools</a:t>
            </a:r>
            <a:endParaRPr lang="de-DE" sz="2444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759809" y="1384882"/>
          <a:ext cx="8169636" cy="23093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8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3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3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0236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Antibody</a:t>
                      </a:r>
                      <a:endParaRPr lang="de-DE" sz="15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Fab</a:t>
                      </a: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fragments</a:t>
                      </a:r>
                      <a:endParaRPr lang="de-DE" sz="15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Nanobodies</a:t>
                      </a: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b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</a:b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sdAb</a:t>
                      </a:r>
                      <a:r>
                        <a:rPr lang="de-DE" sz="15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5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fragments</a:t>
                      </a: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de-DE" sz="15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Aptamer</a:t>
                      </a:r>
                      <a:endParaRPr lang="de-DE" sz="15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342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150 - 160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kDa</a:t>
                      </a:r>
                      <a:endParaRPr lang="de-DE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25 - 100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kDa</a:t>
                      </a:r>
                      <a:endParaRPr lang="de-DE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F(ab)2,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Fab</a:t>
                      </a: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scFv</a:t>
                      </a:r>
                      <a:endParaRPr lang="de-DE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</a:t>
                      </a:r>
                      <a:r>
                        <a:rPr lang="de-DE" sz="15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- 15</a:t>
                      </a: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kDa</a:t>
                      </a:r>
                      <a:endParaRPr lang="de-DE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 – 15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kDa</a:t>
                      </a: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Nucleic</a:t>
                      </a: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Acid</a:t>
                      </a: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or</a:t>
                      </a: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Peptide ~</a:t>
                      </a:r>
                      <a:r>
                        <a:rPr lang="de-DE" sz="15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de-DE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3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~ 10 </a:t>
                      </a:r>
                      <a:r>
                        <a:rPr lang="de-DE" sz="15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nm</a:t>
                      </a:r>
                      <a:endParaRPr lang="de-DE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5 - 7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nm</a:t>
                      </a:r>
                      <a:endParaRPr lang="de-DE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 – 3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nm</a:t>
                      </a:r>
                      <a:endParaRPr lang="de-DE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de-DE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 – 5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nm</a:t>
                      </a:r>
                      <a:endParaRPr lang="de-DE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980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fixed</a:t>
                      </a: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samples</a:t>
                      </a:r>
                      <a:endParaRPr lang="de-DE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fixed</a:t>
                      </a: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samples</a:t>
                      </a:r>
                      <a:endParaRPr lang="de-DE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fixed</a:t>
                      </a: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samples</a:t>
                      </a:r>
                      <a:endParaRPr lang="de-DE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live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cell</a:t>
                      </a: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imaging</a:t>
                      </a:r>
                      <a:endParaRPr lang="de-DE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" name="Gruppieren 2"/>
          <p:cNvGrpSpPr/>
          <p:nvPr/>
        </p:nvGrpSpPr>
        <p:grpSpPr>
          <a:xfrm>
            <a:off x="1631504" y="3804083"/>
            <a:ext cx="5265570" cy="2909793"/>
            <a:chOff x="123182" y="4212000"/>
            <a:chExt cx="6033465" cy="3334138"/>
          </a:xfrm>
        </p:grpSpPr>
        <p:pic>
          <p:nvPicPr>
            <p:cNvPr id="66563" name="Grafik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198" y="4212000"/>
              <a:ext cx="5886449" cy="2071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80" name="Grafik 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3182" y="6192000"/>
              <a:ext cx="3692526" cy="1354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AutoShape 4" descr="sted2"/>
          <p:cNvSpPr>
            <a:spLocks noChangeArrowheads="1"/>
          </p:cNvSpPr>
          <p:nvPr/>
        </p:nvSpPr>
        <p:spPr bwMode="auto">
          <a:xfrm>
            <a:off x="10038328" y="6269678"/>
            <a:ext cx="178359" cy="284226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19050" algn="ctr">
            <a:noFill/>
            <a:round/>
            <a:headEnd/>
            <a:tailEnd/>
          </a:ln>
          <a:effectLst/>
        </p:spPr>
        <p:txBody>
          <a:bodyPr wrap="none" lIns="79793" tIns="39897" rIns="79793" bIns="39897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2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7493456" y="3898337"/>
            <a:ext cx="2461731" cy="2456889"/>
            <a:chOff x="6840000" y="4320000"/>
            <a:chExt cx="2820734" cy="2815186"/>
          </a:xfrm>
        </p:grpSpPr>
        <p:pic>
          <p:nvPicPr>
            <p:cNvPr id="257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0000" y="4320000"/>
              <a:ext cx="2820734" cy="257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7020000" y="6752549"/>
              <a:ext cx="2327560" cy="382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785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Nanobodies</a:t>
              </a:r>
              <a:r>
                <a:rPr kumimoji="0" lang="de-DE" sz="785" b="1" i="0" u="none" strike="noStrike" kern="1200" cap="none" spc="0" normalizeH="0" baseline="0" noProof="0" dirty="0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 </a:t>
              </a:r>
              <a:r>
                <a:rPr kumimoji="0" lang="de-DE" sz="785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for</a:t>
              </a:r>
              <a:r>
                <a:rPr kumimoji="0" lang="de-DE" sz="785" b="1" i="0" u="none" strike="noStrike" kern="1200" cap="none" spc="0" normalizeH="0" baseline="0" noProof="0" dirty="0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 high-resolution </a:t>
              </a:r>
              <a:r>
                <a:rPr kumimoji="0" lang="de-DE" sz="785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imaging</a:t>
              </a:r>
              <a:br>
                <a:rPr kumimoji="0" lang="de-DE" sz="785" b="1" i="0" u="none" strike="noStrike" kern="1200" cap="none" spc="0" normalizeH="0" baseline="0" noProof="0" dirty="0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</a:br>
              <a:r>
                <a:rPr kumimoji="0" lang="en-US" sz="785" b="1" i="0" u="none" strike="noStrike" kern="1200" cap="none" spc="0" normalizeH="0" baseline="0" noProof="0" dirty="0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J. Phys. D: Appl. Phys. 48 (2015) </a:t>
              </a:r>
              <a:r>
                <a:rPr kumimoji="0" lang="de-DE" sz="785" b="0" i="1" u="none" strike="noStrike" kern="1200" cap="none" spc="0" normalizeH="0" baseline="0" noProof="0" dirty="0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Helge Ewers</a:t>
              </a:r>
              <a:endParaRPr kumimoji="0" lang="de-DE" sz="785" b="1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172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3"/>
          <p:cNvSpPr txBox="1">
            <a:spLocks noChangeArrowheads="1"/>
          </p:cNvSpPr>
          <p:nvPr/>
        </p:nvSpPr>
        <p:spPr bwMode="auto">
          <a:xfrm>
            <a:off x="1824038" y="762000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Live Cell Strategies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HaloTag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®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Promega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341439"/>
            <a:ext cx="4762500" cy="3914775"/>
          </a:xfrm>
          <a:prstGeom prst="rect">
            <a:avLst/>
          </a:prstGeom>
        </p:spPr>
      </p:pic>
      <p:sp>
        <p:nvSpPr>
          <p:cNvPr id="7" name="Textplatzhalter 2"/>
          <p:cNvSpPr>
            <a:spLocks/>
          </p:cNvSpPr>
          <p:nvPr/>
        </p:nvSpPr>
        <p:spPr bwMode="auto">
          <a:xfrm>
            <a:off x="1824038" y="1527951"/>
            <a:ext cx="3551882" cy="52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HaloTag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 technology uses vectors to tag a protein of interest, leading to constitutive expression of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HaloTag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  <a:sym typeface="Wingdings" panose="05000000000000000000" pitchFamily="2" charset="2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HaloTag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 Ligand specific for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HaloTag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 Protein contains a reactive linker and a fluorescent dye</a:t>
            </a: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Readily available dyes compatible with STED: </a:t>
            </a:r>
          </a:p>
          <a:p>
            <a:pPr marL="798513" marR="0" lvl="1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OG488</a:t>
            </a:r>
          </a:p>
          <a:p>
            <a:pPr marL="798513" marR="0" lvl="1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AF488</a:t>
            </a:r>
          </a:p>
          <a:p>
            <a:pPr marL="798513" marR="0" lvl="1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diAcFAM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  <a:sym typeface="Wingdings" panose="05000000000000000000" pitchFamily="2" charset="2"/>
            </a:endParaRPr>
          </a:p>
          <a:p>
            <a:pPr marL="798513" marR="0" lvl="1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TMR</a:t>
            </a:r>
          </a:p>
          <a:p>
            <a:pPr marL="798513" marR="0" lvl="1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AF660</a:t>
            </a: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Promega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 will work with you to create custom tags with fluorophore of choice</a:t>
            </a:r>
          </a:p>
        </p:txBody>
      </p:sp>
    </p:spTree>
    <p:extLst>
      <p:ext uri="{BB962C8B-B14F-4D97-AF65-F5344CB8AC3E}">
        <p14:creationId xmlns:p14="http://schemas.microsoft.com/office/powerpoint/2010/main" val="3452800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3"/>
          <p:cNvSpPr txBox="1">
            <a:spLocks noChangeArrowheads="1"/>
          </p:cNvSpPr>
          <p:nvPr/>
        </p:nvSpPr>
        <p:spPr bwMode="auto">
          <a:xfrm>
            <a:off x="1824038" y="762001"/>
            <a:ext cx="85204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Live Cell Strategies – SNAP-Tag® (NEB,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Inc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)</a:t>
            </a:r>
          </a:p>
        </p:txBody>
      </p:sp>
      <p:sp>
        <p:nvSpPr>
          <p:cNvPr id="7" name="Textplatzhalter 2"/>
          <p:cNvSpPr>
            <a:spLocks/>
          </p:cNvSpPr>
          <p:nvPr/>
        </p:nvSpPr>
        <p:spPr bwMode="auto">
          <a:xfrm>
            <a:off x="1987526" y="3256144"/>
            <a:ext cx="8664450" cy="341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SNAP-Tags are based 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hAGT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, a DNA repair protein; expressed as a SNAP-tag fusion with protein of interest</a:t>
            </a: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SNAP-Tags react with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benzyl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guanine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 derivatives</a:t>
            </a:r>
          </a:p>
          <a:p>
            <a:pPr marL="798513" marR="0" lvl="1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The fluorophore is conjugated to guanine with a benzyl linker</a:t>
            </a:r>
          </a:p>
          <a:p>
            <a:pPr marL="798513" marR="0" lvl="1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Binding of the fluorophore to the SNAP-tag is irreversible</a:t>
            </a: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Comes in two variations: SNAP-Tag Surface and SNAP-Tag Cell </a:t>
            </a: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Readily available conjugated fluorophores:</a:t>
            </a:r>
          </a:p>
          <a:p>
            <a:pPr marL="798513" marR="0" lvl="1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360, 430, OG488, Fluorescein, 505, TMR, AF594, 647-SiR</a:t>
            </a: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Custom conjugated fluorophores can be made by NEB</a:t>
            </a:r>
          </a:p>
          <a:p>
            <a:pPr marL="798513" marR="0" lvl="1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Very helpful support!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77"/>
          <a:stretch/>
        </p:blipFill>
        <p:spPr>
          <a:xfrm>
            <a:off x="3071664" y="1556792"/>
            <a:ext cx="5549251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38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3"/>
          <p:cNvSpPr txBox="1">
            <a:spLocks noChangeArrowheads="1"/>
          </p:cNvSpPr>
          <p:nvPr/>
        </p:nvSpPr>
        <p:spPr bwMode="auto">
          <a:xfrm>
            <a:off x="1824038" y="762001"/>
            <a:ext cx="85204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Live Cell Strategies – CLIP-Tag® (NEB,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Inc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)</a:t>
            </a:r>
          </a:p>
        </p:txBody>
      </p:sp>
      <p:sp>
        <p:nvSpPr>
          <p:cNvPr id="7" name="Textplatzhalter 2"/>
          <p:cNvSpPr>
            <a:spLocks/>
          </p:cNvSpPr>
          <p:nvPr/>
        </p:nvSpPr>
        <p:spPr bwMode="auto">
          <a:xfrm>
            <a:off x="1987526" y="3184136"/>
            <a:ext cx="8664450" cy="341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CLIP-Tags are similar to SNAP-Tags, expresses the protein of interest as a CLIP-tag fusion</a:t>
            </a: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CLIP-Tags react with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benzyl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cytosine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 derivatives</a:t>
            </a:r>
          </a:p>
          <a:p>
            <a:pPr marL="798513" marR="0" lvl="1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The fluorophore is conjugated to cytosine with a benzyl linker</a:t>
            </a:r>
          </a:p>
          <a:p>
            <a:pPr marL="798513" marR="0" lvl="1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Binding of the fluorophore to the CLIP-tag is irreversible</a:t>
            </a: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Comes in two variations: CLIP-Tag Surface and CLIP-Tag Cell </a:t>
            </a: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Readily available conjugated fluorophores:</a:t>
            </a:r>
          </a:p>
          <a:p>
            <a:pPr marL="798513" marR="0" lvl="1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488, 505, 547, 647</a:t>
            </a: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Custom conjugated fluorophores can be made by NEB</a:t>
            </a: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When used with SNAP-Tags, you can have multi-color live imaging!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22" b="59"/>
          <a:stretch/>
        </p:blipFill>
        <p:spPr>
          <a:xfrm>
            <a:off x="3071665" y="1700808"/>
            <a:ext cx="554925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03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3"/>
          <p:cNvSpPr txBox="1">
            <a:spLocks noChangeArrowheads="1"/>
          </p:cNvSpPr>
          <p:nvPr/>
        </p:nvSpPr>
        <p:spPr bwMode="auto">
          <a:xfrm>
            <a:off x="1824038" y="762000"/>
            <a:ext cx="85204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Live Cell Strategies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Fluorogen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Activated Protein (Sharp Edge Labs)</a:t>
            </a:r>
          </a:p>
        </p:txBody>
      </p:sp>
      <p:sp>
        <p:nvSpPr>
          <p:cNvPr id="7" name="Textplatzhalter 2"/>
          <p:cNvSpPr>
            <a:spLocks/>
          </p:cNvSpPr>
          <p:nvPr/>
        </p:nvSpPr>
        <p:spPr bwMode="auto">
          <a:xfrm>
            <a:off x="2135560" y="4365105"/>
            <a:ext cx="8664450" cy="125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FAP-fusions can be created that behave similarly to GFP-tagged proteins</a:t>
            </a: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Target the FAP by creating fusion proteins (targeting)</a:t>
            </a: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Modulate the properties of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Fluorogenes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 (sensing)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2060849"/>
            <a:ext cx="5514900" cy="193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71" y="5301209"/>
            <a:ext cx="4400550" cy="114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629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3"/>
          <p:cNvSpPr txBox="1">
            <a:spLocks noChangeArrowheads="1"/>
          </p:cNvSpPr>
          <p:nvPr/>
        </p:nvSpPr>
        <p:spPr bwMode="auto">
          <a:xfrm>
            <a:off x="1824038" y="762001"/>
            <a:ext cx="85204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Live Cell Strategies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Bewersdorf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Lab</a:t>
            </a:r>
          </a:p>
        </p:txBody>
      </p:sp>
      <p:sp>
        <p:nvSpPr>
          <p:cNvPr id="9" name="Textfeld 18"/>
          <p:cNvSpPr txBox="1">
            <a:spLocks noChangeArrowheads="1"/>
          </p:cNvSpPr>
          <p:nvPr/>
        </p:nvSpPr>
        <p:spPr bwMode="auto">
          <a:xfrm>
            <a:off x="2142902" y="5877273"/>
            <a:ext cx="8215675" cy="58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969" tIns="44985" rIns="89969" bIns="449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Two-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colour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live-cell nanoscale imaging of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intracellular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targets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, Francesca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Bottanelli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, Joerg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Bewersdorf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et al.,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Nature Communications 7:10778,  DOI: 10.1038/ncomms10778</a:t>
            </a:r>
            <a:endParaRPr kumimoji="0" lang="de-DE" altLang="de-DE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6236728" y="1717830"/>
            <a:ext cx="4064924" cy="4159442"/>
            <a:chOff x="5405561" y="1189931"/>
            <a:chExt cx="4657725" cy="4766027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561" y="1189931"/>
              <a:ext cx="4657725" cy="44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feld 1"/>
            <p:cNvSpPr txBox="1"/>
            <p:nvPr/>
          </p:nvSpPr>
          <p:spPr>
            <a:xfrm>
              <a:off x="5420182" y="5696238"/>
              <a:ext cx="2224701" cy="259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73" b="1" i="0" u="none" strike="noStrike" kern="1200" cap="none" spc="0" normalizeH="0" baseline="0" noProof="0" dirty="0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Two-</a:t>
              </a:r>
              <a:r>
                <a:rPr kumimoji="0" lang="en-US" sz="87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colour</a:t>
              </a:r>
              <a:r>
                <a:rPr kumimoji="0" lang="en-US" sz="873" b="1" i="0" u="none" strike="noStrike" kern="1200" cap="none" spc="0" normalizeH="0" baseline="0" noProof="0" dirty="0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 STED </a:t>
              </a:r>
              <a:r>
                <a:rPr kumimoji="0" lang="en-US" sz="87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nanoscopy</a:t>
              </a:r>
              <a:r>
                <a:rPr kumimoji="0" lang="en-US" sz="873" b="1" i="0" u="none" strike="noStrike" kern="1200" cap="none" spc="0" normalizeH="0" baseline="0" noProof="0" dirty="0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 of the ER</a:t>
              </a:r>
              <a:endParaRPr kumimoji="0" lang="de-DE" sz="873" b="1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</p:grpSp>
      <p:grpSp>
        <p:nvGrpSpPr>
          <p:cNvPr id="14" name="Gruppieren 9"/>
          <p:cNvGrpSpPr/>
          <p:nvPr/>
        </p:nvGrpSpPr>
        <p:grpSpPr>
          <a:xfrm>
            <a:off x="1743928" y="1743300"/>
            <a:ext cx="4172989" cy="3845940"/>
            <a:chOff x="270198" y="1189112"/>
            <a:chExt cx="4781550" cy="440680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198" y="1189112"/>
              <a:ext cx="4781550" cy="410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feld 2"/>
            <p:cNvSpPr txBox="1"/>
            <p:nvPr/>
          </p:nvSpPr>
          <p:spPr>
            <a:xfrm>
              <a:off x="270198" y="5336198"/>
              <a:ext cx="4636597" cy="259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73" b="1" i="0" u="none" strike="noStrike" kern="1200" cap="none" spc="0" normalizeH="0" baseline="0" noProof="0" dirty="0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STED </a:t>
              </a:r>
              <a:r>
                <a:rPr kumimoji="0" lang="en-US" sz="87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nanoscopy</a:t>
              </a:r>
              <a:r>
                <a:rPr kumimoji="0" lang="en-US" sz="873" b="1" i="0" u="none" strike="noStrike" kern="1200" cap="none" spc="0" normalizeH="0" baseline="0" noProof="0" dirty="0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 of dynamic interactions between ER and  </a:t>
              </a:r>
              <a:r>
                <a:rPr kumimoji="0" lang="de-DE" sz="87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mitochondria</a:t>
              </a:r>
              <a:endParaRPr kumimoji="0" lang="de-DE" sz="873" b="1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331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2"/>
          <p:cNvSpPr>
            <a:spLocks noGrp="1"/>
          </p:cNvSpPr>
          <p:nvPr>
            <p:ph type="title"/>
          </p:nvPr>
        </p:nvSpPr>
        <p:spPr bwMode="auto">
          <a:xfrm>
            <a:off x="1822450" y="210675"/>
            <a:ext cx="8229600" cy="11002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/>
          </a:bodyPr>
          <a:lstStyle/>
          <a:p>
            <a:r>
              <a:rPr lang="de-DE" altLang="de-DE" sz="2444" dirty="0">
                <a:solidFill>
                  <a:schemeClr val="tx2">
                    <a:lumMod val="50000"/>
                  </a:schemeClr>
                </a:solidFill>
              </a:rPr>
              <a:t>Live-</a:t>
            </a:r>
            <a:r>
              <a:rPr lang="de-DE" altLang="de-DE" sz="2444" dirty="0" err="1">
                <a:solidFill>
                  <a:schemeClr val="tx2">
                    <a:lumMod val="50000"/>
                  </a:schemeClr>
                </a:solidFill>
              </a:rPr>
              <a:t>Cell</a:t>
            </a:r>
            <a:r>
              <a:rPr lang="de-DE" altLang="de-DE" sz="2444" dirty="0">
                <a:solidFill>
                  <a:schemeClr val="tx2">
                    <a:lumMod val="50000"/>
                  </a:schemeClr>
                </a:solidFill>
              </a:rPr>
              <a:t> Imaging - </a:t>
            </a:r>
            <a:r>
              <a:rPr lang="de-DE" altLang="de-DE" sz="2444" dirty="0" err="1">
                <a:solidFill>
                  <a:schemeClr val="tx2">
                    <a:lumMod val="50000"/>
                  </a:schemeClr>
                </a:solidFill>
              </a:rPr>
              <a:t>SiR</a:t>
            </a:r>
            <a:r>
              <a:rPr lang="de-DE" altLang="de-DE" sz="2444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altLang="de-DE" sz="2444" dirty="0" err="1">
                <a:solidFill>
                  <a:schemeClr val="tx2">
                    <a:lumMod val="50000"/>
                  </a:schemeClr>
                </a:solidFill>
              </a:rPr>
              <a:t>dyes</a:t>
            </a:r>
            <a:endParaRPr lang="de-DE" altLang="de-DE" sz="2444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243" name="Inhaltsplatzhalter 7"/>
          <p:cNvSpPr txBox="1">
            <a:spLocks/>
          </p:cNvSpPr>
          <p:nvPr/>
        </p:nvSpPr>
        <p:spPr bwMode="auto">
          <a:xfrm>
            <a:off x="1981202" y="1469930"/>
            <a:ext cx="4038600" cy="446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32" tIns="44916" rIns="89832" bIns="44916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marR="0" lvl="0" indent="-342900" algn="l" defTabSz="89903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e-DE" altLang="de-DE" sz="314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342900" marR="0" lvl="0" indent="-342900" algn="l" defTabSz="89903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e-DE" altLang="de-DE" sz="314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742950" marR="0" lvl="1" indent="-285750" algn="l" defTabSz="89903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de-DE" altLang="de-DE" sz="2793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881" y="1052736"/>
            <a:ext cx="4048125" cy="370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1634123" y="1186260"/>
            <a:ext cx="3095873" cy="1794223"/>
            <a:chOff x="540001" y="1440000"/>
            <a:chExt cx="3547354" cy="2055880"/>
          </a:xfrm>
        </p:grpSpPr>
        <p:pic>
          <p:nvPicPr>
            <p:cNvPr id="1024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01" y="1440000"/>
              <a:ext cx="3547354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Textfeld 10"/>
            <p:cNvSpPr txBox="1">
              <a:spLocks noChangeArrowheads="1"/>
            </p:cNvSpPr>
            <p:nvPr/>
          </p:nvSpPr>
          <p:spPr bwMode="auto">
            <a:xfrm>
              <a:off x="540001" y="3096001"/>
              <a:ext cx="2972231" cy="39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9676" tIns="39836" rIns="79676" bIns="3983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0" marR="0" lvl="0" indent="0" algn="l" defTabSz="8990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74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Jasplakinolide</a:t>
              </a:r>
              <a:r>
                <a:rPr kumimoji="0" lang="de-DE" altLang="de-DE" sz="174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 -&gt;	F-</a:t>
              </a:r>
              <a:r>
                <a:rPr kumimoji="0" lang="de-DE" altLang="de-DE" sz="174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actin</a:t>
              </a:r>
              <a:endParaRPr kumimoji="0" lang="de-DE" altLang="de-DE" sz="174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1634123" y="2914260"/>
            <a:ext cx="3223542" cy="1731385"/>
            <a:chOff x="540000" y="3420001"/>
            <a:chExt cx="3693642" cy="1983878"/>
          </a:xfrm>
        </p:grpSpPr>
        <p:pic>
          <p:nvPicPr>
            <p:cNvPr id="1024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00" y="3420001"/>
              <a:ext cx="3411648" cy="16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feld 11"/>
            <p:cNvSpPr txBox="1">
              <a:spLocks noChangeArrowheads="1"/>
            </p:cNvSpPr>
            <p:nvPr/>
          </p:nvSpPr>
          <p:spPr bwMode="auto">
            <a:xfrm>
              <a:off x="540001" y="5004000"/>
              <a:ext cx="3693641" cy="39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9676" tIns="39836" rIns="79676" bIns="3983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0" marR="0" lvl="0" indent="0" algn="l" defTabSz="8990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74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Docetaxel</a:t>
              </a:r>
              <a:r>
                <a:rPr kumimoji="0" lang="de-DE" altLang="de-DE" sz="174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 -&gt;	</a:t>
              </a:r>
              <a:r>
                <a:rPr kumimoji="0" lang="de-DE" altLang="de-DE" sz="174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microtubules</a:t>
              </a:r>
              <a:r>
                <a:rPr kumimoji="0" lang="de-DE" altLang="de-DE" sz="174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 </a:t>
              </a:r>
            </a:p>
          </p:txBody>
        </p:sp>
      </p:grpSp>
      <p:pic>
        <p:nvPicPr>
          <p:cNvPr id="10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492" y="1596448"/>
            <a:ext cx="2350839" cy="69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1634123" y="4799351"/>
            <a:ext cx="3647340" cy="1577728"/>
            <a:chOff x="523877" y="5614645"/>
            <a:chExt cx="4179244" cy="1807813"/>
          </a:xfrm>
        </p:grpSpPr>
        <p:sp>
          <p:nvSpPr>
            <p:cNvPr id="11" name="Textfeld 11"/>
            <p:cNvSpPr txBox="1">
              <a:spLocks noChangeArrowheads="1"/>
            </p:cNvSpPr>
            <p:nvPr/>
          </p:nvSpPr>
          <p:spPr bwMode="auto">
            <a:xfrm>
              <a:off x="658849" y="7022579"/>
              <a:ext cx="3777472" cy="39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9676" tIns="39836" rIns="79676" bIns="3983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0" marR="0" lvl="0" indent="0" algn="l" defTabSz="8990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74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Bisbenzimide</a:t>
              </a:r>
              <a:r>
                <a:rPr kumimoji="0" lang="de-DE" altLang="de-DE" sz="174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 (Hoechst) -&gt;	DNA</a:t>
              </a: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7" y="5614645"/>
              <a:ext cx="4179244" cy="12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uppieren 4"/>
          <p:cNvGrpSpPr/>
          <p:nvPr/>
        </p:nvGrpSpPr>
        <p:grpSpPr>
          <a:xfrm>
            <a:off x="5783105" y="4864391"/>
            <a:ext cx="4505498" cy="1508085"/>
            <a:chOff x="4880224" y="5438501"/>
            <a:chExt cx="5162550" cy="1728014"/>
          </a:xfrm>
        </p:grpSpPr>
        <p:pic>
          <p:nvPicPr>
            <p:cNvPr id="25805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224" y="5438501"/>
              <a:ext cx="516255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feld 11"/>
            <p:cNvSpPr txBox="1">
              <a:spLocks noChangeArrowheads="1"/>
            </p:cNvSpPr>
            <p:nvPr/>
          </p:nvSpPr>
          <p:spPr bwMode="auto">
            <a:xfrm>
              <a:off x="5094734" y="6766636"/>
              <a:ext cx="3384256" cy="39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9676" tIns="39836" rIns="79676" bIns="3983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0" marR="0" lvl="0" indent="0" algn="l" defTabSz="8990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74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Pepstatin</a:t>
              </a:r>
              <a:r>
                <a:rPr kumimoji="0" lang="de-DE" sz="174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 A</a:t>
              </a:r>
              <a:r>
                <a:rPr kumimoji="0" lang="de-DE" altLang="de-DE" sz="174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-&gt;	</a:t>
              </a:r>
              <a:r>
                <a:rPr kumimoji="0" lang="de-DE" altLang="de-DE" sz="174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Lysosomes</a:t>
              </a:r>
              <a:endParaRPr kumimoji="0" lang="de-DE" altLang="de-DE" sz="174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727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3"/>
          <p:cNvSpPr txBox="1">
            <a:spLocks noChangeArrowheads="1"/>
          </p:cNvSpPr>
          <p:nvPr/>
        </p:nvSpPr>
        <p:spPr bwMode="auto">
          <a:xfrm>
            <a:off x="1824038" y="762001"/>
            <a:ext cx="85204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Living Cell Strategies – Other Probes</a:t>
            </a: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2852738" y="63246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080" tIns="51540" rIns="103080" bIns="51540"/>
          <a:lstStyle/>
          <a:p>
            <a:pPr marL="0" marR="0" lvl="0" indent="0" algn="l" defTabSz="1030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Leica Microsystems 2014</a:t>
            </a:r>
          </a:p>
        </p:txBody>
      </p:sp>
      <p:sp>
        <p:nvSpPr>
          <p:cNvPr id="6" name="Textplatzhalter 2"/>
          <p:cNvSpPr>
            <a:spLocks/>
          </p:cNvSpPr>
          <p:nvPr/>
        </p:nvSpPr>
        <p:spPr bwMode="auto">
          <a:xfrm>
            <a:off x="1822194" y="1484784"/>
            <a:ext cx="853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Other probes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Tahoma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Tubulin Tracker Green	 488 / 514		      592	    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BABTA			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488 / 514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		      592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Lifeact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 (Actin marker)	 488 / 514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483 / 506)  	      592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SiR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Actin/Tubulin		 652 / 674		      775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SiR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-DNA			 652/674			      775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651403"/>
            <a:ext cx="3598168" cy="3086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651403"/>
            <a:ext cx="4032448" cy="3021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5917719" y="6093822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Spirochrome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66666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380491" y="606105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Spirochrome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66666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903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/>
          <p:nvPr/>
        </p:nvSpPr>
        <p:spPr>
          <a:xfrm>
            <a:off x="1346493" y="1116220"/>
            <a:ext cx="9499014" cy="57791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10873" indent="-310873" defTabSz="93375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sz="18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538" dirty="0">
                <a:solidFill>
                  <a:srgbClr val="000000"/>
                </a:solidFill>
              </a:rPr>
              <a:t>Optical Clearing </a:t>
            </a:r>
            <a:r>
              <a:rPr lang="de-DE" sz="2538" dirty="0" err="1">
                <a:solidFill>
                  <a:srgbClr val="000000"/>
                </a:solidFill>
              </a:rPr>
              <a:t>Techniques</a:t>
            </a:r>
            <a:r>
              <a:rPr lang="de-DE" sz="2538" dirty="0">
                <a:solidFill>
                  <a:srgbClr val="000000"/>
                </a:solidFill>
              </a:rPr>
              <a:t> </a:t>
            </a:r>
            <a:br>
              <a:rPr lang="de-DE" sz="2538" dirty="0">
                <a:solidFill>
                  <a:srgbClr val="000000"/>
                </a:solidFill>
              </a:rPr>
            </a:br>
            <a:endParaRPr lang="de-DE" sz="2538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8185063" y="6366745"/>
            <a:ext cx="2528256" cy="231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754" fontAlgn="base">
              <a:spcBef>
                <a:spcPct val="0"/>
              </a:spcBef>
              <a:spcAft>
                <a:spcPct val="0"/>
              </a:spcAft>
            </a:pPr>
            <a:r>
              <a:rPr lang="en-US" sz="907" b="1" dirty="0" err="1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Seo</a:t>
            </a:r>
            <a:r>
              <a:rPr lang="en-US" sz="907" b="1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 J., </a:t>
            </a:r>
            <a:r>
              <a:rPr lang="en-US" sz="907" b="1" dirty="0" err="1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Choe</a:t>
            </a:r>
            <a:r>
              <a:rPr lang="en-US" sz="907" b="1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 M., Kim S.Y.. Mol. Cells 39 (6) (2016)</a:t>
            </a:r>
            <a:endParaRPr lang="sv-SE" sz="907" b="1" dirty="0">
              <a:solidFill>
                <a:prstClr val="white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3076299" y="2121469"/>
            <a:ext cx="6493829" cy="2655364"/>
            <a:chOff x="1907992" y="1980000"/>
            <a:chExt cx="7162754" cy="2928891"/>
          </a:xfrm>
        </p:grpSpPr>
        <p:grpSp>
          <p:nvGrpSpPr>
            <p:cNvPr id="6" name="Gruppieren 5"/>
            <p:cNvGrpSpPr>
              <a:grpSpLocks noChangeAspect="1"/>
            </p:cNvGrpSpPr>
            <p:nvPr/>
          </p:nvGrpSpPr>
          <p:grpSpPr>
            <a:xfrm>
              <a:off x="1907992" y="1980000"/>
              <a:ext cx="6138916" cy="1437680"/>
              <a:chOff x="1908000" y="1260004"/>
              <a:chExt cx="4911132" cy="1150144"/>
            </a:xfrm>
          </p:grpSpPr>
          <p:pic>
            <p:nvPicPr>
              <p:cNvPr id="2" name="Grafik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0001" y="1260004"/>
                <a:ext cx="4479131" cy="1150144"/>
              </a:xfrm>
              <a:prstGeom prst="rect">
                <a:avLst/>
              </a:prstGeom>
            </p:spPr>
          </p:pic>
          <p:sp>
            <p:nvSpPr>
              <p:cNvPr id="3" name="Textfeld 2"/>
              <p:cNvSpPr txBox="1"/>
              <p:nvPr/>
            </p:nvSpPr>
            <p:spPr>
              <a:xfrm>
                <a:off x="1908000" y="1296000"/>
                <a:ext cx="273282" cy="253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3375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269" b="1" dirty="0">
                    <a:solidFill>
                      <a:prstClr val="black"/>
                    </a:solidFill>
                    <a:latin typeface="Calibri" pitchFamily="34" charset="0"/>
                    <a:ea typeface="MS PGothic" pitchFamily="34" charset="-128"/>
                  </a:rPr>
                  <a:t>1.</a:t>
                </a:r>
              </a:p>
            </p:txBody>
          </p:sp>
        </p:grpSp>
        <p:sp>
          <p:nvSpPr>
            <p:cNvPr id="12" name="Textfeld 11"/>
            <p:cNvSpPr txBox="1"/>
            <p:nvPr/>
          </p:nvSpPr>
          <p:spPr>
            <a:xfrm>
              <a:off x="2430438" y="3422179"/>
              <a:ext cx="6640308" cy="1486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10873" indent="-310873" defTabSz="933754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Weak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to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moderate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clearing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capacity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,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modestl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transparency</a:t>
              </a:r>
              <a:endParaRPr lang="de-DE" sz="1813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endParaRPr>
            </a:p>
            <a:p>
              <a:pPr marL="310873" indent="-310873" defTabSz="933754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limited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penetration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of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probes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into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processed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tissue</a:t>
              </a:r>
              <a:endParaRPr lang="de-DE" sz="1813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endParaRPr>
            </a:p>
            <a:p>
              <a:pPr defTabSz="933754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sz="1813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1738149" y="1142329"/>
            <a:ext cx="4286494" cy="427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33754" fontAlgn="base">
              <a:spcBef>
                <a:spcPct val="0"/>
              </a:spcBef>
              <a:spcAft>
                <a:spcPct val="0"/>
              </a:spcAft>
            </a:pPr>
            <a:r>
              <a:rPr lang="de-DE" sz="2176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Simple </a:t>
            </a:r>
            <a:r>
              <a:rPr lang="de-DE" sz="2176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Refractive</a:t>
            </a:r>
            <a:r>
              <a:rPr lang="de-DE" sz="2176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Index </a:t>
            </a:r>
            <a:r>
              <a:rPr lang="de-DE" sz="2176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Matching</a:t>
            </a:r>
            <a:endParaRPr lang="de-DE" sz="2176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653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/>
          <p:nvPr/>
        </p:nvSpPr>
        <p:spPr>
          <a:xfrm>
            <a:off x="1346493" y="1109815"/>
            <a:ext cx="9499014" cy="57791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752621" y="1468710"/>
            <a:ext cx="4934289" cy="451919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en-US" sz="1813" dirty="0">
                <a:solidFill>
                  <a:schemeClr val="bg1"/>
                </a:solidFill>
              </a:rPr>
              <a:t>HC PL APO 93x/1.3 </a:t>
            </a:r>
            <a:r>
              <a:rPr lang="en-US" sz="1813" dirty="0" err="1">
                <a:solidFill>
                  <a:schemeClr val="bg1"/>
                </a:solidFill>
              </a:rPr>
              <a:t>Glyc</a:t>
            </a:r>
            <a:r>
              <a:rPr lang="en-US" sz="1813" dirty="0">
                <a:solidFill>
                  <a:schemeClr val="bg1"/>
                </a:solidFill>
              </a:rPr>
              <a:t> </a:t>
            </a:r>
            <a:r>
              <a:rPr lang="en-US" sz="1813" dirty="0" err="1">
                <a:solidFill>
                  <a:schemeClr val="bg1"/>
                </a:solidFill>
              </a:rPr>
              <a:t>motCORR</a:t>
            </a:r>
            <a:r>
              <a:rPr lang="en-US" sz="1813" dirty="0">
                <a:solidFill>
                  <a:schemeClr val="bg1"/>
                </a:solidFill>
              </a:rPr>
              <a:t> </a:t>
            </a:r>
            <a:r>
              <a:rPr lang="en-US" sz="1813" dirty="0" err="1">
                <a:solidFill>
                  <a:schemeClr val="bg1"/>
                </a:solidFill>
              </a:rPr>
              <a:t>STED</a:t>
            </a:r>
            <a:r>
              <a:rPr lang="en-US" sz="1813" baseline="-25000" dirty="0" err="1">
                <a:solidFill>
                  <a:schemeClr val="bg1"/>
                </a:solidFill>
              </a:rPr>
              <a:t>white</a:t>
            </a:r>
            <a:endParaRPr lang="de-DE" sz="1813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None/>
            </a:pPr>
            <a:endParaRPr lang="de-DE" sz="1813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Free </a:t>
            </a:r>
            <a:r>
              <a:rPr lang="de-DE" dirty="0" err="1">
                <a:solidFill>
                  <a:schemeClr val="bg1"/>
                </a:solidFill>
              </a:rPr>
              <a:t>working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distance</a:t>
            </a:r>
            <a:r>
              <a:rPr lang="de-DE" dirty="0">
                <a:solidFill>
                  <a:schemeClr val="bg1"/>
                </a:solidFill>
              </a:rPr>
              <a:t>:	0.3 mm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/>
                </a:solidFill>
              </a:rPr>
              <a:t>motCORR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easy </a:t>
            </a:r>
            <a:r>
              <a:rPr lang="de-DE" dirty="0" err="1">
                <a:solidFill>
                  <a:schemeClr val="bg1"/>
                </a:solidFill>
              </a:rPr>
              <a:t>handling</a:t>
            </a:r>
            <a:endParaRPr lang="de-DE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1632" dirty="0">
                <a:solidFill>
                  <a:schemeClr val="bg1"/>
                </a:solidFill>
              </a:rPr>
              <a:t>Coverglas:		0.14 – 0.19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1632" dirty="0">
                <a:solidFill>
                  <a:schemeClr val="bg1"/>
                </a:solidFill>
              </a:rPr>
              <a:t>„RI-range“:		1.441 – 1.468</a:t>
            </a:r>
            <a:r>
              <a:rPr lang="de-DE" sz="1632" baseline="30000" dirty="0">
                <a:solidFill>
                  <a:schemeClr val="bg1"/>
                </a:solidFill>
              </a:rPr>
              <a:t>1</a:t>
            </a:r>
          </a:p>
          <a:p>
            <a:pPr>
              <a:lnSpc>
                <a:spcPct val="150000"/>
              </a:lnSpc>
              <a:spcBef>
                <a:spcPts val="2176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NA: 1.3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/>
                </a:solidFill>
              </a:rPr>
              <a:t>Magnification</a:t>
            </a:r>
            <a:r>
              <a:rPr lang="de-DE" dirty="0">
                <a:solidFill>
                  <a:schemeClr val="bg1"/>
                </a:solidFill>
              </a:rPr>
              <a:t>: 93 x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FOV @ Zoom 0.75 :  	167 µm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/>
                </a:solidFill>
              </a:rPr>
              <a:t>Temperature</a:t>
            </a:r>
            <a:r>
              <a:rPr lang="de-DE" dirty="0">
                <a:solidFill>
                  <a:schemeClr val="bg1"/>
                </a:solidFill>
              </a:rPr>
              <a:t>:		23°&amp; 37°C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de-DE" sz="145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de-DE" sz="1451" dirty="0">
              <a:solidFill>
                <a:schemeClr val="bg1"/>
              </a:solidFill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73" y="1468709"/>
            <a:ext cx="3664879" cy="4637246"/>
          </a:xfrm>
          <a:prstGeom prst="rect">
            <a:avLst/>
          </a:prstGeom>
        </p:spPr>
      </p:pic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328577" y="-72370"/>
            <a:ext cx="8549112" cy="1142760"/>
          </a:xfrm>
        </p:spPr>
        <p:txBody>
          <a:bodyPr/>
          <a:lstStyle/>
          <a:p>
            <a:r>
              <a:rPr lang="en-US" sz="2538" dirty="0">
                <a:solidFill>
                  <a:srgbClr val="000000"/>
                </a:solidFill>
              </a:rPr>
              <a:t>Objective Lens for Deep &amp; Live Cell </a:t>
            </a:r>
            <a:r>
              <a:rPr lang="en-US" sz="2538" dirty="0" err="1">
                <a:solidFill>
                  <a:srgbClr val="000000"/>
                </a:solidFill>
              </a:rPr>
              <a:t>Nanoscopy</a:t>
            </a:r>
            <a:endParaRPr lang="en-US" sz="2538" baseline="-25000" dirty="0">
              <a:solidFill>
                <a:srgbClr val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93883" y="6386225"/>
            <a:ext cx="2988832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51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1</a:t>
            </a:r>
            <a:r>
              <a:rPr kumimoji="0" lang="de-DE" sz="14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 RI at 546 </a:t>
            </a:r>
            <a:r>
              <a:rPr kumimoji="0" lang="de-DE" sz="14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nm</a:t>
            </a:r>
            <a:r>
              <a:rPr kumimoji="0" lang="de-DE" sz="14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de-DE" sz="14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and</a:t>
            </a:r>
            <a:r>
              <a:rPr kumimoji="0" lang="de-DE" sz="14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de-DE" sz="14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coverslip</a:t>
            </a:r>
            <a:r>
              <a:rPr kumimoji="0" lang="de-DE" sz="14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0,17mm</a:t>
            </a:r>
          </a:p>
        </p:txBody>
      </p:sp>
    </p:spTree>
    <p:extLst>
      <p:ext uri="{BB962C8B-B14F-4D97-AF65-F5344CB8AC3E}">
        <p14:creationId xmlns:p14="http://schemas.microsoft.com/office/powerpoint/2010/main" val="196051958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/>
          <p:nvPr/>
        </p:nvSpPr>
        <p:spPr>
          <a:xfrm>
            <a:off x="1346493" y="1109815"/>
            <a:ext cx="9499014" cy="57791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3754" fontAlgn="base">
              <a:spcBef>
                <a:spcPct val="0"/>
              </a:spcBef>
              <a:spcAft>
                <a:spcPct val="0"/>
              </a:spcAft>
            </a:pPr>
            <a:endParaRPr lang="de-DE" sz="18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538" dirty="0">
                <a:solidFill>
                  <a:srgbClr val="000000"/>
                </a:solidFill>
              </a:rPr>
              <a:t>Optical Clearing </a:t>
            </a:r>
            <a:r>
              <a:rPr lang="de-DE" sz="2538" dirty="0" err="1">
                <a:solidFill>
                  <a:srgbClr val="000000"/>
                </a:solidFill>
              </a:rPr>
              <a:t>Techniques</a:t>
            </a:r>
            <a:endParaRPr lang="de-DE" sz="2538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8185063" y="6366745"/>
            <a:ext cx="2528256" cy="231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754" fontAlgn="base">
              <a:spcBef>
                <a:spcPct val="0"/>
              </a:spcBef>
              <a:spcAft>
                <a:spcPct val="0"/>
              </a:spcAft>
            </a:pPr>
            <a:r>
              <a:rPr lang="en-US" sz="907" b="1" dirty="0" err="1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Seo</a:t>
            </a:r>
            <a:r>
              <a:rPr lang="en-US" sz="907" b="1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 J., </a:t>
            </a:r>
            <a:r>
              <a:rPr lang="en-US" sz="907" b="1" dirty="0" err="1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Choe</a:t>
            </a:r>
            <a:r>
              <a:rPr lang="en-US" sz="907" b="1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 M., Kim S.Y.. Mol. Cells 39 (6) (2016)</a:t>
            </a:r>
            <a:endParaRPr lang="sv-SE" sz="907" b="1" dirty="0">
              <a:solidFill>
                <a:prstClr val="white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3043668" y="2121469"/>
            <a:ext cx="5466509" cy="4841220"/>
            <a:chOff x="1872000" y="1980000"/>
            <a:chExt cx="6029610" cy="5339911"/>
          </a:xfrm>
        </p:grpSpPr>
        <p:grpSp>
          <p:nvGrpSpPr>
            <p:cNvPr id="10" name="Gruppieren 9"/>
            <p:cNvGrpSpPr>
              <a:grpSpLocks noChangeAspect="1"/>
            </p:cNvGrpSpPr>
            <p:nvPr/>
          </p:nvGrpSpPr>
          <p:grpSpPr>
            <a:xfrm>
              <a:off x="1872000" y="1980000"/>
              <a:ext cx="6029610" cy="2884289"/>
              <a:chOff x="1908000" y="2558083"/>
              <a:chExt cx="4823688" cy="2307431"/>
            </a:xfrm>
          </p:grpSpPr>
          <p:sp>
            <p:nvSpPr>
              <p:cNvPr id="8" name="Textfeld 7"/>
              <p:cNvSpPr txBox="1"/>
              <p:nvPr/>
            </p:nvSpPr>
            <p:spPr>
              <a:xfrm>
                <a:off x="1908000" y="2592000"/>
                <a:ext cx="273282" cy="253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3375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269" b="1" dirty="0">
                    <a:solidFill>
                      <a:prstClr val="black"/>
                    </a:solidFill>
                    <a:latin typeface="Calibri" pitchFamily="34" charset="0"/>
                    <a:ea typeface="MS PGothic" pitchFamily="34" charset="-128"/>
                  </a:rPr>
                  <a:t>2.</a:t>
                </a:r>
              </a:p>
            </p:txBody>
          </p:sp>
          <p:pic>
            <p:nvPicPr>
              <p:cNvPr id="4" name="Grafik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8288" y="2558083"/>
                <a:ext cx="4343400" cy="2307431"/>
              </a:xfrm>
              <a:prstGeom prst="rect">
                <a:avLst/>
              </a:prstGeom>
            </p:spPr>
          </p:pic>
        </p:grpSp>
        <p:sp>
          <p:nvSpPr>
            <p:cNvPr id="9" name="Textfeld 8"/>
            <p:cNvSpPr txBox="1"/>
            <p:nvPr/>
          </p:nvSpPr>
          <p:spPr>
            <a:xfrm>
              <a:off x="2472954" y="4909954"/>
              <a:ext cx="4431917" cy="2409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10873" indent="-310873" defTabSz="933754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Lipids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major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source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of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light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scattering</a:t>
              </a:r>
              <a:endParaRPr lang="de-DE" sz="1813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endParaRPr>
            </a:p>
            <a:p>
              <a:pPr marL="310873" indent="-310873" defTabSz="933754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easy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implementation</a:t>
              </a:r>
              <a:endParaRPr lang="de-DE" sz="1813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endParaRPr>
            </a:p>
            <a:p>
              <a:pPr marL="310873" indent="-310873" defTabSz="933754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strong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clearing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capability</a:t>
              </a:r>
              <a:endParaRPr lang="de-DE" sz="1813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endParaRPr>
            </a:p>
            <a:p>
              <a:pPr marL="310873" indent="-310873" defTabSz="933754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de-DE" sz="1813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endParaRPr>
            </a:p>
            <a:p>
              <a:pPr defTabSz="933754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sz="1813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1738149" y="1142330"/>
            <a:ext cx="2186496" cy="4828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33754" fontAlgn="base">
              <a:spcBef>
                <a:spcPct val="0"/>
              </a:spcBef>
              <a:spcAft>
                <a:spcPct val="0"/>
              </a:spcAft>
            </a:pPr>
            <a:r>
              <a:rPr lang="de-DE" sz="2538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Solvent </a:t>
            </a:r>
            <a:r>
              <a:rPr lang="de-DE" sz="2538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</a:t>
            </a:r>
            <a:endParaRPr lang="de-DE" sz="2538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7261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/>
          <p:nvPr/>
        </p:nvSpPr>
        <p:spPr>
          <a:xfrm>
            <a:off x="1346493" y="1109815"/>
            <a:ext cx="9499014" cy="57791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3754" fontAlgn="base">
              <a:spcBef>
                <a:spcPct val="0"/>
              </a:spcBef>
              <a:spcAft>
                <a:spcPct val="0"/>
              </a:spcAft>
            </a:pPr>
            <a:endParaRPr lang="de-DE" sz="18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538" dirty="0">
                <a:solidFill>
                  <a:srgbClr val="000000"/>
                </a:solidFill>
              </a:rPr>
              <a:t>Optical Clearing </a:t>
            </a:r>
            <a:r>
              <a:rPr lang="de-DE" sz="2538" dirty="0" err="1">
                <a:solidFill>
                  <a:srgbClr val="000000"/>
                </a:solidFill>
              </a:rPr>
              <a:t>Techniques</a:t>
            </a:r>
            <a:endParaRPr lang="de-DE" sz="2538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8185063" y="6366745"/>
            <a:ext cx="2528256" cy="231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754" fontAlgn="base">
              <a:spcBef>
                <a:spcPct val="0"/>
              </a:spcBef>
              <a:spcAft>
                <a:spcPct val="0"/>
              </a:spcAft>
            </a:pPr>
            <a:r>
              <a:rPr lang="en-US" sz="907" b="1" dirty="0" err="1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Seo</a:t>
            </a:r>
            <a:r>
              <a:rPr lang="en-US" sz="907" b="1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 J., </a:t>
            </a:r>
            <a:r>
              <a:rPr lang="en-US" sz="907" b="1" dirty="0" err="1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Choe</a:t>
            </a:r>
            <a:r>
              <a:rPr lang="en-US" sz="907" b="1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 M., Kim S.Y.. Mol. Cells 39 (6) (2016)</a:t>
            </a:r>
            <a:endParaRPr lang="sv-SE" sz="907" b="1" dirty="0">
              <a:solidFill>
                <a:prstClr val="white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3076306" y="2121469"/>
            <a:ext cx="5466509" cy="3542516"/>
            <a:chOff x="1908000" y="1980000"/>
            <a:chExt cx="6029610" cy="3907428"/>
          </a:xfrm>
        </p:grpSpPr>
        <p:grpSp>
          <p:nvGrpSpPr>
            <p:cNvPr id="11" name="Gruppieren 10"/>
            <p:cNvGrpSpPr>
              <a:grpSpLocks noChangeAspect="1"/>
            </p:cNvGrpSpPr>
            <p:nvPr/>
          </p:nvGrpSpPr>
          <p:grpSpPr>
            <a:xfrm>
              <a:off x="1908000" y="1980000"/>
              <a:ext cx="6029610" cy="2884289"/>
              <a:chOff x="1908000" y="5078363"/>
              <a:chExt cx="4894458" cy="2436019"/>
            </a:xfrm>
          </p:grpSpPr>
          <p:sp>
            <p:nvSpPr>
              <p:cNvPr id="9" name="Textfeld 8"/>
              <p:cNvSpPr txBox="1"/>
              <p:nvPr/>
            </p:nvSpPr>
            <p:spPr>
              <a:xfrm>
                <a:off x="1908000" y="5112000"/>
                <a:ext cx="277291" cy="267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3375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269" b="1" dirty="0">
                    <a:solidFill>
                      <a:prstClr val="black"/>
                    </a:solidFill>
                    <a:latin typeface="Calibri" pitchFamily="34" charset="0"/>
                    <a:ea typeface="MS PGothic" pitchFamily="34" charset="-128"/>
                  </a:rPr>
                  <a:t>3.</a:t>
                </a:r>
              </a:p>
            </p:txBody>
          </p:sp>
          <p:pic>
            <p:nvPicPr>
              <p:cNvPr id="5" name="Grafik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9045" y="5078363"/>
                <a:ext cx="4443413" cy="2436019"/>
              </a:xfrm>
              <a:prstGeom prst="rect">
                <a:avLst/>
              </a:prstGeom>
            </p:spPr>
          </p:pic>
        </p:grpSp>
        <p:sp>
          <p:nvSpPr>
            <p:cNvPr id="8" name="Textfeld 7"/>
            <p:cNvSpPr txBox="1"/>
            <p:nvPr/>
          </p:nvSpPr>
          <p:spPr>
            <a:xfrm>
              <a:off x="2486903" y="4862339"/>
              <a:ext cx="4558090" cy="1025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10873" indent="-310873" defTabSz="933754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hydrogel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is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well-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preserving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structures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 </a:t>
              </a:r>
            </a:p>
            <a:p>
              <a:pPr defTabSz="933754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sz="1813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1738149" y="1142329"/>
            <a:ext cx="2110386" cy="427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33754" fontAlgn="base">
              <a:spcBef>
                <a:spcPct val="0"/>
              </a:spcBef>
              <a:spcAft>
                <a:spcPct val="0"/>
              </a:spcAft>
            </a:pPr>
            <a:r>
              <a:rPr lang="de-DE" sz="2176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Hydrogel-based</a:t>
            </a:r>
            <a:endParaRPr lang="de-DE" sz="2176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4719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3"/>
          <p:cNvSpPr txBox="1">
            <a:spLocks noChangeArrowheads="1"/>
          </p:cNvSpPr>
          <p:nvPr/>
        </p:nvSpPr>
        <p:spPr bwMode="auto">
          <a:xfrm>
            <a:off x="1021558" y="155167"/>
            <a:ext cx="8615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Mounting Media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BC274D-6BBE-49AA-880F-604BB9F33D1A}"/>
              </a:ext>
            </a:extLst>
          </p:cNvPr>
          <p:cNvSpPr/>
          <p:nvPr/>
        </p:nvSpPr>
        <p:spPr>
          <a:xfrm>
            <a:off x="844576" y="5680652"/>
            <a:ext cx="10895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curing time for 1–2 drops (40–80 </a:t>
            </a:r>
            <a:r>
              <a:rPr lang="en-US" dirty="0" err="1"/>
              <a:t>μL</a:t>
            </a:r>
            <a:r>
              <a:rPr lang="en-US" dirty="0"/>
              <a:t>) of </a:t>
            </a:r>
            <a:r>
              <a:rPr lang="en-US" dirty="0" err="1"/>
              <a:t>mountant</a:t>
            </a:r>
            <a:r>
              <a:rPr lang="en-US" dirty="0"/>
              <a:t> on cultured cells or tissue sections of less than 10 </a:t>
            </a:r>
            <a:r>
              <a:rPr lang="en-US" dirty="0" err="1"/>
              <a:t>μm</a:t>
            </a:r>
            <a:r>
              <a:rPr lang="en-US" dirty="0"/>
              <a:t> under a coverslip is 12–24 hours. Tissue sections thicker than 10 </a:t>
            </a:r>
            <a:r>
              <a:rPr lang="en-US" dirty="0" err="1"/>
              <a:t>μm</a:t>
            </a:r>
            <a:r>
              <a:rPr lang="en-US" dirty="0"/>
              <a:t> take more time to cure and require 24–48 hours. Humidity level in the air and/or the temperature during curing or analysis can also effect the RI of the sample.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017D8E-C167-4649-B06E-726674B6B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392" y="0"/>
            <a:ext cx="3381495" cy="2375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1086A-6033-4DCC-BB68-38BCF74C7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75" y="980651"/>
            <a:ext cx="8018676" cy="453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4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9"/>
          <p:cNvPicPr>
            <a:picLocks noChangeAspect="1" noChangeArrowheads="1"/>
          </p:cNvPicPr>
          <p:nvPr/>
        </p:nvPicPr>
        <p:blipFill>
          <a:blip r:embed="rId2"/>
          <a:srcRect t="10120" b="4366"/>
          <a:stretch>
            <a:fillRect/>
          </a:stretch>
        </p:blipFill>
        <p:spPr bwMode="auto">
          <a:xfrm>
            <a:off x="1824038" y="4572718"/>
            <a:ext cx="82010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 Box 13"/>
          <p:cNvSpPr txBox="1">
            <a:spLocks noChangeArrowheads="1"/>
          </p:cNvSpPr>
          <p:nvPr/>
        </p:nvSpPr>
        <p:spPr bwMode="auto">
          <a:xfrm>
            <a:off x="717909" y="164525"/>
            <a:ext cx="8615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Mounting Media</a:t>
            </a:r>
          </a:p>
        </p:txBody>
      </p:sp>
      <p:sp>
        <p:nvSpPr>
          <p:cNvPr id="49157" name="Textplatzhalter 2"/>
          <p:cNvSpPr>
            <a:spLocks/>
          </p:cNvSpPr>
          <p:nvPr/>
        </p:nvSpPr>
        <p:spPr bwMode="auto">
          <a:xfrm>
            <a:off x="1719264" y="1152526"/>
            <a:ext cx="8386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With thick tissue sections - fixed</a:t>
            </a:r>
          </a:p>
        </p:txBody>
      </p:sp>
      <p:sp>
        <p:nvSpPr>
          <p:cNvPr id="49158" name="Textplatzhalter 2"/>
          <p:cNvSpPr>
            <a:spLocks/>
          </p:cNvSpPr>
          <p:nvPr/>
        </p:nvSpPr>
        <p:spPr bwMode="auto">
          <a:xfrm>
            <a:off x="1824038" y="1790701"/>
            <a:ext cx="8539162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35" marR="0" lvl="1" indent="-285744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Thiodiethanol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(TDE, Sigma, #88559)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mixed with an anti-fade reagent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has been used with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good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results, especially for deep imaging.</a:t>
            </a:r>
          </a:p>
          <a:p>
            <a:pPr marL="1142977" marR="0" lvl="2" indent="-22859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Tahoma" pitchFamily="34" charset="0"/>
              <a:buChar char="—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The TDE concentration must be gradually enhanced (up to 97%) to obtain a final refractive index of 1.514</a:t>
            </a:r>
          </a:p>
          <a:p>
            <a:pPr marL="1142977" marR="0" lvl="2" indent="-22859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Tahoma" pitchFamily="34" charset="0"/>
              <a:buChar char="—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Sequential steps in TDE 50%, 70% (15-30 minutes at each step), then in 97% +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antifade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as final mounting media must be undertaken.</a:t>
            </a:r>
          </a:p>
          <a:p>
            <a:pPr marL="1142977" marR="0" lvl="2" indent="-22859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Tahoma" pitchFamily="34" charset="0"/>
              <a:buChar char="—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The coverslip must be sealed using invisible nail polish or other sealants. </a:t>
            </a:r>
          </a:p>
          <a:p>
            <a:pPr marL="1142977" marR="0" lvl="2" indent="-22859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Tahoma" pitchFamily="34" charset="0"/>
              <a:buChar char="—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Be sure that the sealant is not quenching your fluorescence or creating any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autofluorescence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039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/>
          <p:nvPr/>
        </p:nvSpPr>
        <p:spPr>
          <a:xfrm>
            <a:off x="1346493" y="1109815"/>
            <a:ext cx="9499014" cy="57791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9907" y="-215748"/>
            <a:ext cx="10515600" cy="1325563"/>
          </a:xfrm>
        </p:spPr>
        <p:txBody>
          <a:bodyPr/>
          <a:lstStyle/>
          <a:p>
            <a:r>
              <a:rPr lang="de-DE" altLang="de-DE" sz="2538" dirty="0" err="1">
                <a:solidFill>
                  <a:srgbClr val="000000"/>
                </a:solidFill>
              </a:rPr>
              <a:t>Refractive</a:t>
            </a:r>
            <a:r>
              <a:rPr lang="de-DE" altLang="de-DE" sz="2538" dirty="0">
                <a:solidFill>
                  <a:srgbClr val="000000"/>
                </a:solidFill>
              </a:rPr>
              <a:t> </a:t>
            </a:r>
            <a:r>
              <a:rPr lang="de-DE" altLang="de-DE" sz="2538" dirty="0" err="1">
                <a:solidFill>
                  <a:srgbClr val="000000"/>
                </a:solidFill>
              </a:rPr>
              <a:t>indices</a:t>
            </a:r>
            <a:r>
              <a:rPr lang="de-DE" altLang="de-DE" sz="2538" dirty="0">
                <a:solidFill>
                  <a:srgbClr val="000000"/>
                </a:solidFill>
              </a:rPr>
              <a:t> </a:t>
            </a:r>
            <a:r>
              <a:rPr lang="de-DE" altLang="de-DE" sz="2538" dirty="0" err="1">
                <a:solidFill>
                  <a:srgbClr val="000000"/>
                </a:solidFill>
              </a:rPr>
              <a:t>of</a:t>
            </a:r>
            <a:r>
              <a:rPr lang="de-DE" altLang="de-DE" sz="2538" dirty="0">
                <a:solidFill>
                  <a:srgbClr val="000000"/>
                </a:solidFill>
              </a:rPr>
              <a:t> </a:t>
            </a:r>
            <a:r>
              <a:rPr lang="de-DE" altLang="de-DE" sz="2538" dirty="0" err="1">
                <a:solidFill>
                  <a:srgbClr val="000000"/>
                </a:solidFill>
              </a:rPr>
              <a:t>tissue</a:t>
            </a:r>
            <a:r>
              <a:rPr lang="de-DE" altLang="de-DE" sz="2538" dirty="0">
                <a:solidFill>
                  <a:srgbClr val="000000"/>
                </a:solidFill>
              </a:rPr>
              <a:t> </a:t>
            </a:r>
            <a:r>
              <a:rPr lang="de-DE" altLang="de-DE" sz="2538" dirty="0" err="1">
                <a:solidFill>
                  <a:srgbClr val="000000"/>
                </a:solidFill>
              </a:rPr>
              <a:t>and</a:t>
            </a:r>
            <a:r>
              <a:rPr lang="de-DE" altLang="de-DE" sz="2538" dirty="0">
                <a:solidFill>
                  <a:srgbClr val="000000"/>
                </a:solidFill>
              </a:rPr>
              <a:t> </a:t>
            </a:r>
            <a:r>
              <a:rPr lang="de-DE" altLang="de-DE" sz="2538" dirty="0" err="1">
                <a:solidFill>
                  <a:srgbClr val="000000"/>
                </a:solidFill>
              </a:rPr>
              <a:t>organs</a:t>
            </a:r>
            <a:endParaRPr lang="de-DE" altLang="de-DE" sz="2538" dirty="0">
              <a:solidFill>
                <a:srgbClr val="000000"/>
              </a:solidFill>
            </a:endParaRPr>
          </a:p>
        </p:txBody>
      </p:sp>
      <p:pic>
        <p:nvPicPr>
          <p:cNvPr id="516099" name="Picture 3" descr="RI of tissues and org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59" y="1468709"/>
            <a:ext cx="5460284" cy="454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100" name="Text Box 4"/>
          <p:cNvSpPr txBox="1">
            <a:spLocks noChangeArrowheads="1"/>
          </p:cNvSpPr>
          <p:nvPr/>
        </p:nvSpPr>
        <p:spPr bwMode="auto">
          <a:xfrm>
            <a:off x="2035831" y="6091238"/>
            <a:ext cx="188774" cy="37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442" tIns="46720" rIns="93442" bIns="46720">
            <a:spAutoFit/>
          </a:bodyPr>
          <a:lstStyle/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16101" name="Text Box 5"/>
          <p:cNvSpPr txBox="1">
            <a:spLocks noChangeArrowheads="1"/>
          </p:cNvSpPr>
          <p:nvPr/>
        </p:nvSpPr>
        <p:spPr bwMode="auto">
          <a:xfrm>
            <a:off x="1574959" y="6040329"/>
            <a:ext cx="4842227" cy="26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442" tIns="46720" rIns="93442" bIns="46720">
            <a:spAutoFit/>
          </a:bodyPr>
          <a:lstStyle/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88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Pawley</a:t>
            </a:r>
            <a:r>
              <a:rPr kumimoji="0" lang="de-DE" altLang="de-DE" sz="10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(Ed.), Handbook </a:t>
            </a:r>
            <a:r>
              <a:rPr kumimoji="0" lang="de-DE" altLang="de-DE" sz="1088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of</a:t>
            </a:r>
            <a:r>
              <a:rPr kumimoji="0" lang="de-DE" altLang="de-DE" sz="10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de-DE" altLang="de-DE" sz="1088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biological</a:t>
            </a:r>
            <a:r>
              <a:rPr kumimoji="0" lang="de-DE" altLang="de-DE" sz="10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de-DE" altLang="de-DE" sz="1088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confocal</a:t>
            </a:r>
            <a:r>
              <a:rPr kumimoji="0" lang="de-DE" altLang="de-DE" sz="10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de-DE" altLang="de-DE" sz="1088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microscopy</a:t>
            </a:r>
            <a:r>
              <a:rPr kumimoji="0" lang="de-DE" altLang="de-DE" sz="10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, 3rd </a:t>
            </a:r>
            <a:r>
              <a:rPr kumimoji="0" lang="de-DE" altLang="de-DE" sz="1088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edition</a:t>
            </a:r>
            <a:r>
              <a:rPr kumimoji="0" lang="de-DE" altLang="de-DE" sz="10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, Chapter 18</a:t>
            </a:r>
            <a:endParaRPr kumimoji="0" lang="en-US" altLang="de-DE" sz="10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336381" y="1468710"/>
            <a:ext cx="3439981" cy="285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Tissue</a:t>
            </a:r>
            <a:r>
              <a:rPr kumimoji="0" lang="de-DE" altLang="de-DE" sz="163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de-DE" alt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is</a:t>
            </a:r>
            <a:r>
              <a:rPr kumimoji="0" lang="de-DE" altLang="de-DE" sz="163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a </a:t>
            </a:r>
            <a:r>
              <a:rPr kumimoji="0" lang="de-DE" alt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composite</a:t>
            </a:r>
            <a:r>
              <a:rPr kumimoji="0" lang="de-DE" altLang="de-DE" sz="163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de-DE" alt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of</a:t>
            </a:r>
            <a:r>
              <a:rPr kumimoji="0" lang="de-DE" altLang="de-DE" sz="163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de-DE" alt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biomolecules</a:t>
            </a:r>
            <a:endParaRPr kumimoji="0" lang="de-DE" altLang="de-DE" sz="163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with</a:t>
            </a:r>
            <a:r>
              <a:rPr kumimoji="0" lang="de-DE" altLang="de-DE" sz="163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different RIs:</a:t>
            </a:r>
          </a:p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3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3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Protein:	~ 1,43</a:t>
            </a:r>
          </a:p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3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Lipids:	~ 1,44</a:t>
            </a:r>
          </a:p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Water</a:t>
            </a:r>
            <a:r>
              <a:rPr kumimoji="0" lang="de-DE" altLang="de-DE" sz="163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:	~ 1,33</a:t>
            </a:r>
          </a:p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3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collectively</a:t>
            </a:r>
            <a:r>
              <a:rPr kumimoji="0" lang="de-DE" altLang="de-DE" sz="163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de-DE" alt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constitute</a:t>
            </a:r>
            <a:r>
              <a:rPr kumimoji="0" lang="de-DE" altLang="de-DE" sz="163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de-DE" alt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the</a:t>
            </a:r>
            <a:r>
              <a:rPr kumimoji="0" lang="de-DE" altLang="de-DE" sz="163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de-DE" alt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overall</a:t>
            </a:r>
            <a:endParaRPr kumimoji="0" lang="de-DE" altLang="de-DE" sz="163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3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Tissue</a:t>
            </a:r>
            <a:r>
              <a:rPr kumimoji="0" lang="de-DE" altLang="de-DE" sz="163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RI: 	~ 1,4 – 1,5</a:t>
            </a:r>
          </a:p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3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7435602" y="4147116"/>
            <a:ext cx="2941831" cy="259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8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Seo</a:t>
            </a:r>
            <a:r>
              <a:rPr kumimoji="0" lang="en-US" sz="10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J., </a:t>
            </a:r>
            <a:r>
              <a:rPr kumimoji="0" lang="en-US" sz="1088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Choe</a:t>
            </a:r>
            <a:r>
              <a:rPr kumimoji="0" lang="en-US" sz="10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M., Kim S.Y.. Mol. Cells 39 (6) (2016)</a:t>
            </a:r>
            <a:endParaRPr kumimoji="0" lang="sv-SE" sz="10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398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057400" y="3048001"/>
            <a:ext cx="838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Choosing fluorescent dyes for STED</a:t>
            </a:r>
          </a:p>
        </p:txBody>
      </p:sp>
    </p:spTree>
    <p:extLst>
      <p:ext uri="{BB962C8B-B14F-4D97-AF65-F5344CB8AC3E}">
        <p14:creationId xmlns:p14="http://schemas.microsoft.com/office/powerpoint/2010/main" val="2141837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3"/>
          <p:cNvSpPr txBox="1">
            <a:spLocks noChangeArrowheads="1"/>
          </p:cNvSpPr>
          <p:nvPr/>
        </p:nvSpPr>
        <p:spPr bwMode="auto">
          <a:xfrm>
            <a:off x="1591389" y="350003"/>
            <a:ext cx="88520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Recommended Single Dyes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56571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5843" name="Textplatzhalter 2"/>
          <p:cNvSpPr>
            <a:spLocks/>
          </p:cNvSpPr>
          <p:nvPr/>
        </p:nvSpPr>
        <p:spPr bwMode="auto">
          <a:xfrm>
            <a:off x="1824038" y="1274654"/>
            <a:ext cx="8234362" cy="223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Single color for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592 nm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depletion</a:t>
            </a:r>
          </a:p>
          <a:p>
            <a:pPr marL="742935" marR="0" lvl="1" indent="-285744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DyLight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488 or 514</a:t>
            </a:r>
          </a:p>
          <a:p>
            <a:pPr marL="742935" marR="0" lvl="1" indent="-285744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Oregon Green 488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or 514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</a:p>
          <a:p>
            <a:pPr marL="742935" marR="0" lvl="1" indent="-285744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AlexaFluor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488 or 514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  <a:p>
            <a:pPr marL="742935" marR="0" lvl="1" indent="-285744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ATTO 488 or 514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0911" name="Textplatzhalter 2"/>
          <p:cNvSpPr>
            <a:spLocks/>
          </p:cNvSpPr>
          <p:nvPr/>
        </p:nvSpPr>
        <p:spPr bwMode="auto">
          <a:xfrm>
            <a:off x="1824038" y="2972017"/>
            <a:ext cx="8386762" cy="247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Single color for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660 nm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 depletion</a:t>
            </a:r>
          </a:p>
          <a:p>
            <a:pPr marL="742935" marR="0" lvl="1" indent="-285744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Alexa 532</a:t>
            </a:r>
          </a:p>
          <a:p>
            <a:pPr marL="742935" marR="0" lvl="1" indent="-285744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ATTO 532 or 550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  <a:p>
            <a:pPr marL="742935" marR="0" lvl="1" indent="-285744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TMR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/TRITC</a:t>
            </a:r>
          </a:p>
          <a:p>
            <a:pPr marL="742935" marR="0" lvl="1" indent="-285744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Alexa 555</a:t>
            </a:r>
          </a:p>
        </p:txBody>
      </p:sp>
      <p:sp>
        <p:nvSpPr>
          <p:cNvPr id="6" name="Textplatzhalter 2"/>
          <p:cNvSpPr>
            <a:spLocks/>
          </p:cNvSpPr>
          <p:nvPr/>
        </p:nvSpPr>
        <p:spPr bwMode="auto">
          <a:xfrm>
            <a:off x="1824038" y="4734664"/>
            <a:ext cx="8386762" cy="247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Single color for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775 nm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 depletion</a:t>
            </a:r>
          </a:p>
          <a:p>
            <a:pPr marL="742935" marR="0" lvl="1" indent="-285744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ATTO 647N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or Alexa 647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  <a:p>
            <a:pPr marL="742935" marR="0" lvl="1" indent="-285744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Alexa 633</a:t>
            </a:r>
          </a:p>
          <a:p>
            <a:pPr marL="742935" marR="0" lvl="1" indent="-285744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Alexa &amp;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Atto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594</a:t>
            </a:r>
          </a:p>
          <a:p>
            <a:pPr marL="742935" marR="0" lvl="1" indent="-285744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Star 635*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87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rah crowe\Desktop\spectraviewer_graph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19450"/>
            <a:ext cx="7239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/>
          </p:cNvSpPr>
          <p:nvPr/>
        </p:nvSpPr>
        <p:spPr bwMode="auto">
          <a:xfrm>
            <a:off x="1824038" y="1600201"/>
            <a:ext cx="80057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For STED to work efficiently, the emission spectra needs to show emission at the STED wavelength.</a:t>
            </a: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No excitation at the depletion wavelength.</a:t>
            </a: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Ex: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Alexa 555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for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660 nm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depletion laser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656741" y="395347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Single color STED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22082" y="2845714"/>
            <a:ext cx="950119" cy="2869287"/>
            <a:chOff x="2859881" y="2693313"/>
            <a:chExt cx="950119" cy="2869287"/>
          </a:xfrm>
        </p:grpSpPr>
        <p:sp>
          <p:nvSpPr>
            <p:cNvPr id="6" name="Line 65"/>
            <p:cNvSpPr>
              <a:spLocks noChangeShapeType="1"/>
            </p:cNvSpPr>
            <p:nvPr/>
          </p:nvSpPr>
          <p:spPr bwMode="auto">
            <a:xfrm flipV="1">
              <a:off x="3352800" y="3067050"/>
              <a:ext cx="0" cy="2495550"/>
            </a:xfrm>
            <a:prstGeom prst="line">
              <a:avLst/>
            </a:prstGeom>
            <a:noFill/>
            <a:ln w="38100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9881" y="2693313"/>
              <a:ext cx="95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Excitation @</a:t>
              </a:r>
            </a:p>
            <a:p>
              <a:pPr marL="0" marR="0" lvl="0" indent="0" algn="ctr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555 nm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77001" y="2845714"/>
            <a:ext cx="990600" cy="2869287"/>
            <a:chOff x="4114800" y="2693313"/>
            <a:chExt cx="990600" cy="2869287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572000" y="3067050"/>
              <a:ext cx="0" cy="24955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4800" y="2693313"/>
              <a:ext cx="99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Depletion @</a:t>
              </a:r>
            </a:p>
            <a:p>
              <a:pPr marL="0" marR="0" lvl="0" indent="0" algn="ctr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660 nm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852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418FA1BFB6914394759C76B345BFF8" ma:contentTypeVersion="1" ma:contentTypeDescription="Create a new document." ma:contentTypeScope="" ma:versionID="74c280af16e7cb7f651937ea1329474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C333F35-2778-45CC-854D-90A54D5755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06976F-74D4-4314-8F1B-8F546B404C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3A2061-7A20-4989-A0F2-69699F43EB5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2450</Words>
  <Application>Microsoft Macintosh PowerPoint</Application>
  <PresentationFormat>Widescreen</PresentationFormat>
  <Paragraphs>355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Symbol</vt:lpstr>
      <vt:lpstr>Tahoma</vt:lpstr>
      <vt:lpstr>Univers Condensed</vt:lpstr>
      <vt:lpstr>Wingdings</vt:lpstr>
      <vt:lpstr>Office Theme</vt:lpstr>
      <vt:lpstr>1_Office Theme</vt:lpstr>
      <vt:lpstr>PowerPoint Presentation</vt:lpstr>
      <vt:lpstr>PowerPoint Presentation</vt:lpstr>
      <vt:lpstr>Objective Lens for Deep &amp; Live Cell Nanoscopy</vt:lpstr>
      <vt:lpstr>PowerPoint Presentation</vt:lpstr>
      <vt:lpstr>PowerPoint Presentation</vt:lpstr>
      <vt:lpstr>Refractive indices of tissue and organs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Live Cell Imaging - Fluorescent Proteins</vt:lpstr>
      <vt:lpstr>New labeling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Live-Cell Imaging - SiR dyes</vt:lpstr>
      <vt:lpstr>PowerPoint Presentation</vt:lpstr>
      <vt:lpstr>Optical Clearing Techniques  </vt:lpstr>
      <vt:lpstr>Optical Clearing Techniques</vt:lpstr>
      <vt:lpstr>Optical Clearing Techniques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Fertig, Kristofer</dc:creator>
  <cp:lastModifiedBy>Tang, Katarina</cp:lastModifiedBy>
  <cp:revision>7</cp:revision>
  <dcterms:created xsi:type="dcterms:W3CDTF">2018-10-05T14:44:22Z</dcterms:created>
  <dcterms:modified xsi:type="dcterms:W3CDTF">2021-06-09T18:12:02Z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0x010100A0418FA1BFB6914394759C76B345BFF8</vt:lpwstr>
  </property>
</Properties>
</file>